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24"/>
  </p:notesMasterIdLst>
  <p:sldIdLst>
    <p:sldId id="256" r:id="rId3"/>
    <p:sldId id="257" r:id="rId4"/>
    <p:sldId id="258" r:id="rId5"/>
    <p:sldId id="259" r:id="rId6"/>
    <p:sldId id="260" r:id="rId7"/>
    <p:sldId id="261" r:id="rId8"/>
    <p:sldId id="275" r:id="rId9"/>
    <p:sldId id="262" r:id="rId10"/>
    <p:sldId id="263" r:id="rId11"/>
    <p:sldId id="264" r:id="rId12"/>
    <p:sldId id="265" r:id="rId13"/>
    <p:sldId id="276" r:id="rId14"/>
    <p:sldId id="266" r:id="rId15"/>
    <p:sldId id="267" r:id="rId16"/>
    <p:sldId id="268" r:id="rId17"/>
    <p:sldId id="269" r:id="rId18"/>
    <p:sldId id="270" r:id="rId19"/>
    <p:sldId id="271" r:id="rId20"/>
    <p:sldId id="272" r:id="rId21"/>
    <p:sldId id="273" r:id="rId22"/>
    <p:sldId id="274" r:id="rId23"/>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842" userDrawn="1">
          <p15:clr>
            <a:srgbClr val="747775"/>
          </p15:clr>
        </p15:guide>
        <p15:guide id="2" pos="7317"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60"/>
  </p:normalViewPr>
  <p:slideViewPr>
    <p:cSldViewPr snapToGrid="0">
      <p:cViewPr>
        <p:scale>
          <a:sx n="44" d="100"/>
          <a:sy n="44" d="100"/>
        </p:scale>
        <p:origin x="336" y="880"/>
      </p:cViewPr>
      <p:guideLst>
        <p:guide orient="horz" pos="4842"/>
        <p:guide pos="73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80685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43802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1"/>
        <p:cNvGrpSpPr/>
        <p:nvPr/>
      </p:nvGrpSpPr>
      <p:grpSpPr>
        <a:xfrm>
          <a:off x="0" y="0"/>
          <a:ext cx="0" cy="0"/>
          <a:chOff x="0" y="0"/>
          <a:chExt cx="0" cy="0"/>
        </a:xfrm>
      </p:grpSpPr>
      <p:sp>
        <p:nvSpPr>
          <p:cNvPr id="12" name="Shape 3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Shape 3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Shape 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Shape 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 name="Shape 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68"/>
        <p:cNvGrpSpPr/>
        <p:nvPr/>
      </p:nvGrpSpPr>
      <p:grpSpPr>
        <a:xfrm>
          <a:off x="0" y="0"/>
          <a:ext cx="0" cy="0"/>
          <a:chOff x="0" y="0"/>
          <a:chExt cx="0" cy="0"/>
        </a:xfrm>
      </p:grpSpPr>
      <p:sp>
        <p:nvSpPr>
          <p:cNvPr id="69" name="Shape 4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Shape 50"/>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Shape 5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Shape 5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Shape 5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4"/>
        <p:cNvGrpSpPr/>
        <p:nvPr/>
      </p:nvGrpSpPr>
      <p:grpSpPr>
        <a:xfrm>
          <a:off x="0" y="0"/>
          <a:ext cx="0" cy="0"/>
          <a:chOff x="0" y="0"/>
          <a:chExt cx="0" cy="0"/>
        </a:xfrm>
      </p:grpSpPr>
      <p:sp>
        <p:nvSpPr>
          <p:cNvPr id="75" name="Shape 1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Shape 16"/>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Shape 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Shape 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Shape 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1" hasCustomPrompt="1"/>
          </p:nvPr>
        </p:nvSpPr>
        <p:spPr>
          <a:xfrm>
            <a:off x="629230" y="2779287"/>
            <a:ext cx="10515600" cy="6096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indent="0" algn="l">
              <a:lnSpc>
                <a:spcPct val="125000"/>
              </a:lnSpc>
            </a:pPr>
            <a:r>
              <a:rPr lang="en-US" sz="3200" b="0" i="0" u="none" strike="noStrike">
                <a:solidFill>
                  <a:srgbClr val="1F2329"/>
                </a:solidFill>
                <a:latin typeface="Roboto"/>
                <a:ea typeface="Roboto"/>
                <a:cs typeface="Roboto"/>
                <a:sym typeface="Roboto"/>
              </a:rPr>
              <a:t>Content</a:t>
            </a:r>
          </a:p>
        </p:txBody>
      </p:sp>
      <p:sp>
        <p:nvSpPr>
          <p:cNvPr id="3" name="AutoShape 3"/>
          <p:cNvSpPr>
            <a:spLocks noGrp="1"/>
          </p:cNvSpPr>
          <p:nvPr>
            <p:ph type="body" sz="quarter" idx="2" hasCustomPrompt="1"/>
          </p:nvPr>
        </p:nvSpPr>
        <p:spPr>
          <a:xfrm>
            <a:off x="629230" y="585439"/>
            <a:ext cx="16281400" cy="1549400"/>
          </a:xfrm>
          <a:prstGeom prst="rect">
            <a:avLst/>
          </a:prstGeom>
          <a:noFill/>
          <a:ln w="25400">
            <a:noFill/>
            <a:prstDash val="solid"/>
          </a:ln>
          <a:effectLst/>
        </p:spPr>
        <p:txBody>
          <a:bodyPr wrap="square" lIns="0" tIns="0" rIns="0" bIns="0" anchor="ctr">
            <a:noAutofit/>
          </a:bodyPr>
          <a:lstStyle>
            <a:lvl1pPr algn="l">
              <a:lnSpc>
                <a:spcPct val="125000"/>
              </a:lnSpc>
              <a:defRPr sz="9000" b="1" i="0" u="none" strike="noStrike">
                <a:solidFill>
                  <a:srgbClr val="1F2329">
                    <a:alpha val="100000"/>
                  </a:srgbClr>
                </a:solidFill>
                <a:latin typeface="Roboto"/>
              </a:defRPr>
            </a:lvl1pPr>
          </a:lstStyle>
          <a:p>
            <a:pPr indent="0" algn="l">
              <a:lnSpc>
                <a:spcPct val="112500"/>
              </a:lnSpc>
            </a:pPr>
            <a:r>
              <a:rPr lang="en-US" sz="9000" b="1" i="0" u="none" strike="noStrike">
                <a:solidFill>
                  <a:srgbClr val="1F2329"/>
                </a:solidFill>
                <a:latin typeface="Roboto"/>
                <a:ea typeface="Roboto"/>
                <a:cs typeface="Roboto"/>
                <a:sym typeface="Roboto"/>
              </a:rPr>
              <a:t>Headline</a:t>
            </a:r>
          </a:p>
        </p:txBody>
      </p:sp>
      <p:cxnSp>
        <p:nvCxnSpPr>
          <p:cNvPr id="4" name="Connector 4"/>
          <p:cNvCxnSpPr/>
          <p:nvPr/>
        </p:nvCxnSpPr>
        <p:spPr>
          <a:xfrm>
            <a:off x="629579" y="2444363"/>
            <a:ext cx="16281051" cy="0"/>
          </a:xfrm>
          <a:prstGeom prst="line">
            <a:avLst/>
          </a:prstGeom>
          <a:solidFill>
            <a:srgbClr val="DEE0E3">
              <a:alpha val="100000"/>
            </a:srgbClr>
          </a:solidFill>
          <a:ln w="25400">
            <a:solidFill>
              <a:srgbClr val="2B2F36">
                <a:alpha val="100000"/>
              </a:srgbClr>
            </a:solidFill>
            <a:prstDash val="solid"/>
            <a:headEnd type="none" w="lg" len="lg"/>
            <a:tailEnd type="none" w="lg" len="lg"/>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3"/>
          </p:nvPr>
        </p:nvSpPr>
        <p:spPr>
          <a:xfrm>
            <a:off x="2311400" y="5651500"/>
            <a:ext cx="19761200" cy="3835400"/>
          </a:xfrm>
          <a:prstGeom prst="rect">
            <a:avLst/>
          </a:prstGeom>
          <a:noFill/>
          <a:ln w="25400">
            <a:noFill/>
            <a:prstDash val="solid"/>
          </a:ln>
          <a:effectLst/>
        </p:spPr>
        <p:txBody>
          <a:bodyPr wrap="square" lIns="0" tIns="0" rIns="0" bIns="0" anchor="ctr">
            <a:noAutofit/>
          </a:bodyPr>
          <a:lstStyle>
            <a:lvl1pPr algn="ctr">
              <a:lnSpc>
                <a:spcPct val="116666"/>
              </a:lnSpc>
              <a:defRPr sz="10800" b="1" i="0" u="none" strike="noStrike">
                <a:solidFill>
                  <a:srgbClr val="000000">
                    <a:alpha val="100000"/>
                  </a:srgbClr>
                </a:solidFill>
                <a:latin typeface="Roboto"/>
              </a:defRPr>
            </a:lvl1pP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4"/>
          </p:nvPr>
        </p:nvSpPr>
        <p:spPr>
          <a:xfrm>
            <a:off x="1270000" y="1574800"/>
            <a:ext cx="10513486" cy="4343400"/>
          </a:xfrm>
          <a:prstGeom prst="rect">
            <a:avLst/>
          </a:prstGeom>
          <a:noFill/>
          <a:ln w="25400">
            <a:noFill/>
            <a:prstDash val="solid"/>
          </a:ln>
          <a:effectLst/>
        </p:spPr>
        <p:txBody>
          <a:bodyPr wrap="square" lIns="0" tIns="0" rIns="0" bIns="0" anchor="ctr">
            <a:noAutofit/>
          </a:bodyPr>
          <a:lstStyle>
            <a:lvl1pPr algn="l">
              <a:lnSpc>
                <a:spcPct val="125000"/>
              </a:lnSpc>
              <a:defRPr sz="7600" b="1" i="0" u="none" strike="noStrike">
                <a:solidFill>
                  <a:srgbClr val="1F2329">
                    <a:alpha val="100000"/>
                  </a:srgbClr>
                </a:solidFill>
                <a:latin typeface="Roboto"/>
              </a:defRPr>
            </a:lvl1pPr>
          </a:lstStyle>
          <a:p>
            <a:pPr algn="l"/>
            <a:endParaRPr/>
          </a:p>
        </p:txBody>
      </p:sp>
      <p:sp>
        <p:nvSpPr>
          <p:cNvPr id="3" name="AutoShape 3"/>
          <p:cNvSpPr>
            <a:spLocks noGrp="1"/>
          </p:cNvSpPr>
          <p:nvPr>
            <p:ph type="body" sz="quarter" idx="5" hasCustomPrompt="1"/>
          </p:nvPr>
        </p:nvSpPr>
        <p:spPr>
          <a:xfrm>
            <a:off x="11783486" y="1690881"/>
            <a:ext cx="1792687" cy="1219200"/>
          </a:xfrm>
          <a:prstGeom prst="rect">
            <a:avLst/>
          </a:prstGeom>
          <a:noFill/>
          <a:ln w="127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indent="0" algn="l">
              <a:lnSpc>
                <a:spcPct val="125000"/>
              </a:lnSpc>
            </a:pPr>
            <a:r>
              <a:rPr lang="en-US" sz="6400" b="1" i="0" u="none" strike="noStrike">
                <a:solidFill>
                  <a:srgbClr val="1F2329"/>
                </a:solidFill>
                <a:latin typeface="Roboto"/>
                <a:ea typeface="Roboto"/>
                <a:cs typeface="Roboto"/>
                <a:sym typeface="Roboto"/>
              </a:rPr>
              <a:t>01</a:t>
            </a:r>
          </a:p>
        </p:txBody>
      </p:sp>
      <p:sp>
        <p:nvSpPr>
          <p:cNvPr id="4" name="AutoShape 4"/>
          <p:cNvSpPr>
            <a:spLocks noGrp="1"/>
          </p:cNvSpPr>
          <p:nvPr>
            <p:ph type="body" sz="quarter" idx="6" hasCustomPrompt="1"/>
          </p:nvPr>
        </p:nvSpPr>
        <p:spPr>
          <a:xfrm>
            <a:off x="11783486" y="4657851"/>
            <a:ext cx="1792687" cy="1219200"/>
          </a:xfrm>
          <a:prstGeom prst="rect">
            <a:avLst/>
          </a:prstGeom>
          <a:noFill/>
          <a:ln w="127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indent="0" algn="l">
              <a:lnSpc>
                <a:spcPct val="125000"/>
              </a:lnSpc>
            </a:pPr>
            <a:r>
              <a:rPr lang="en-US" sz="6400" b="1" i="0" u="none" strike="noStrike">
                <a:solidFill>
                  <a:srgbClr val="1F2329"/>
                </a:solidFill>
                <a:latin typeface="Roboto"/>
                <a:ea typeface="Roboto"/>
                <a:cs typeface="Roboto"/>
                <a:sym typeface="Roboto"/>
              </a:rPr>
              <a:t>02</a:t>
            </a:r>
          </a:p>
        </p:txBody>
      </p:sp>
      <p:sp>
        <p:nvSpPr>
          <p:cNvPr id="5" name="AutoShape 5"/>
          <p:cNvSpPr>
            <a:spLocks noGrp="1"/>
          </p:cNvSpPr>
          <p:nvPr>
            <p:ph type="body" sz="quarter" idx="7" hasCustomPrompt="1"/>
          </p:nvPr>
        </p:nvSpPr>
        <p:spPr>
          <a:xfrm>
            <a:off x="11783486" y="7528514"/>
            <a:ext cx="1792687" cy="1219200"/>
          </a:xfrm>
          <a:prstGeom prst="rect">
            <a:avLst/>
          </a:prstGeom>
          <a:noFill/>
          <a:ln w="127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indent="0" algn="l">
              <a:lnSpc>
                <a:spcPct val="125000"/>
              </a:lnSpc>
            </a:pPr>
            <a:r>
              <a:rPr lang="en-US" sz="6400" b="1" i="0" u="none" strike="noStrike">
                <a:solidFill>
                  <a:srgbClr val="1F2329"/>
                </a:solidFill>
                <a:latin typeface="Roboto"/>
                <a:ea typeface="Roboto"/>
                <a:cs typeface="Roboto"/>
                <a:sym typeface="Roboto"/>
              </a:rPr>
              <a:t>03</a:t>
            </a:r>
          </a:p>
        </p:txBody>
      </p:sp>
      <p:sp>
        <p:nvSpPr>
          <p:cNvPr id="6" name="AutoShape 6"/>
          <p:cNvSpPr>
            <a:spLocks noGrp="1"/>
          </p:cNvSpPr>
          <p:nvPr>
            <p:ph type="body" sz="quarter" idx="8" hasCustomPrompt="1"/>
          </p:nvPr>
        </p:nvSpPr>
        <p:spPr>
          <a:xfrm>
            <a:off x="11783486" y="10441812"/>
            <a:ext cx="1792687" cy="1219200"/>
          </a:xfrm>
          <a:prstGeom prst="rect">
            <a:avLst/>
          </a:prstGeom>
          <a:noFill/>
          <a:ln w="127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indent="0" algn="l">
              <a:lnSpc>
                <a:spcPct val="125000"/>
              </a:lnSpc>
            </a:pPr>
            <a:r>
              <a:rPr lang="en-US" sz="6400" b="1" i="0" u="none" strike="noStrike">
                <a:solidFill>
                  <a:srgbClr val="1F2329"/>
                </a:solidFill>
                <a:latin typeface="Roboto"/>
                <a:ea typeface="Roboto"/>
                <a:cs typeface="Roboto"/>
                <a:sym typeface="Roboto"/>
              </a:rPr>
              <a:t>04</a:t>
            </a:r>
          </a:p>
        </p:txBody>
      </p:sp>
      <p:sp>
        <p:nvSpPr>
          <p:cNvPr id="7" name="AutoShape 7"/>
          <p:cNvSpPr>
            <a:spLocks noGrp="1"/>
          </p:cNvSpPr>
          <p:nvPr>
            <p:ph type="body" sz="quarter" idx="9"/>
          </p:nvPr>
        </p:nvSpPr>
        <p:spPr>
          <a:xfrm>
            <a:off x="13576172" y="2480062"/>
            <a:ext cx="92964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8" name="AutoShape 8"/>
          <p:cNvSpPr>
            <a:spLocks noGrp="1"/>
          </p:cNvSpPr>
          <p:nvPr>
            <p:ph type="body" sz="quarter" idx="10"/>
          </p:nvPr>
        </p:nvSpPr>
        <p:spPr>
          <a:xfrm>
            <a:off x="13576172" y="5408932"/>
            <a:ext cx="92964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9" name="AutoShape 9"/>
          <p:cNvSpPr>
            <a:spLocks noGrp="1"/>
          </p:cNvSpPr>
          <p:nvPr>
            <p:ph type="body" sz="quarter" idx="11"/>
          </p:nvPr>
        </p:nvSpPr>
        <p:spPr>
          <a:xfrm>
            <a:off x="13576172" y="8279595"/>
            <a:ext cx="92964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10" name="AutoShape 10"/>
          <p:cNvSpPr>
            <a:spLocks noGrp="1"/>
          </p:cNvSpPr>
          <p:nvPr>
            <p:ph type="body" sz="quarter" idx="12"/>
          </p:nvPr>
        </p:nvSpPr>
        <p:spPr>
          <a:xfrm>
            <a:off x="13576172" y="11150258"/>
            <a:ext cx="92964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11" name="AutoShape 11"/>
          <p:cNvSpPr>
            <a:spLocks noGrp="1"/>
          </p:cNvSpPr>
          <p:nvPr>
            <p:ph type="body" sz="quarter" idx="13"/>
          </p:nvPr>
        </p:nvSpPr>
        <p:spPr>
          <a:xfrm>
            <a:off x="13576172" y="10300331"/>
            <a:ext cx="9296400" cy="609600"/>
          </a:xfrm>
          <a:prstGeom prst="rect">
            <a:avLst/>
          </a:prstGeom>
          <a:noFill/>
          <a:ln w="127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12" name="AutoShape 12"/>
          <p:cNvSpPr>
            <a:spLocks noGrp="1"/>
          </p:cNvSpPr>
          <p:nvPr>
            <p:ph type="body" sz="quarter" idx="14"/>
          </p:nvPr>
        </p:nvSpPr>
        <p:spPr>
          <a:xfrm>
            <a:off x="13576172" y="1592035"/>
            <a:ext cx="9296400" cy="609600"/>
          </a:xfrm>
          <a:prstGeom prst="rect">
            <a:avLst/>
          </a:prstGeom>
          <a:noFill/>
          <a:ln w="127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13" name="AutoShape 13"/>
          <p:cNvSpPr>
            <a:spLocks noGrp="1"/>
          </p:cNvSpPr>
          <p:nvPr>
            <p:ph type="body" sz="quarter" idx="15"/>
          </p:nvPr>
        </p:nvSpPr>
        <p:spPr>
          <a:xfrm>
            <a:off x="13576172" y="4559005"/>
            <a:ext cx="9296400" cy="609600"/>
          </a:xfrm>
          <a:prstGeom prst="rect">
            <a:avLst/>
          </a:prstGeom>
          <a:noFill/>
          <a:ln w="127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14" name="AutoShape 14"/>
          <p:cNvSpPr>
            <a:spLocks noGrp="1"/>
          </p:cNvSpPr>
          <p:nvPr>
            <p:ph type="body" sz="quarter" idx="16"/>
          </p:nvPr>
        </p:nvSpPr>
        <p:spPr>
          <a:xfrm>
            <a:off x="13576172" y="7429668"/>
            <a:ext cx="9296400" cy="609600"/>
          </a:xfrm>
          <a:prstGeom prst="rect">
            <a:avLst/>
          </a:prstGeom>
          <a:noFill/>
          <a:ln w="127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cxnSp>
        <p:nvCxnSpPr>
          <p:cNvPr id="2" name="Connector 2"/>
          <p:cNvCxnSpPr/>
          <p:nvPr/>
        </p:nvCxnSpPr>
        <p:spPr>
          <a:xfrm rot="5399999" flipV="1">
            <a:off x="11345758" y="10964750"/>
            <a:ext cx="1727200" cy="25400"/>
          </a:xfrm>
          <a:prstGeom prst="line">
            <a:avLst/>
          </a:prstGeom>
          <a:solidFill>
            <a:srgbClr val="DEE0E3">
              <a:alpha val="100000"/>
            </a:srgbClr>
          </a:solidFill>
          <a:ln w="12700">
            <a:solidFill>
              <a:srgbClr val="DEE0E3">
                <a:alpha val="100000"/>
              </a:srgbClr>
            </a:solidFill>
            <a:prstDash val="solid"/>
            <a:headEnd type="none" w="med" len="med"/>
            <a:tailEnd type="none" w="med" len="med"/>
          </a:ln>
        </p:spPr>
      </p:cxnSp>
      <p:sp>
        <p:nvSpPr>
          <p:cNvPr id="3" name="AutoShape 3"/>
          <p:cNvSpPr>
            <a:spLocks noGrp="1"/>
          </p:cNvSpPr>
          <p:nvPr>
            <p:ph type="body" sz="quarter" idx="17"/>
          </p:nvPr>
        </p:nvSpPr>
        <p:spPr>
          <a:xfrm>
            <a:off x="12633115" y="9809050"/>
            <a:ext cx="10250478" cy="6096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4" name="AutoShape 4"/>
          <p:cNvSpPr>
            <a:spLocks noGrp="1"/>
          </p:cNvSpPr>
          <p:nvPr>
            <p:ph type="body" sz="quarter" idx="18"/>
          </p:nvPr>
        </p:nvSpPr>
        <p:spPr>
          <a:xfrm>
            <a:off x="1270000" y="9707450"/>
            <a:ext cx="10515600" cy="2438400"/>
          </a:xfrm>
          <a:prstGeom prst="rect">
            <a:avLst/>
          </a:prstGeom>
          <a:noFill/>
          <a:ln w="254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algn="l"/>
            <a:endParaRPr/>
          </a:p>
        </p:txBody>
      </p:sp>
      <p:sp>
        <p:nvSpPr>
          <p:cNvPr id="5" name="AutoShape 5"/>
          <p:cNvSpPr>
            <a:spLocks noGrp="1"/>
          </p:cNvSpPr>
          <p:nvPr>
            <p:ph type="pic" sz="quarter" idx="19"/>
          </p:nvPr>
        </p:nvSpPr>
        <p:spPr>
          <a:xfrm>
            <a:off x="1524000" y="1524000"/>
            <a:ext cx="21336000" cy="7416800"/>
          </a:xfrm>
          <a:prstGeom prst="roundRect">
            <a:avLst>
              <a:gd name="adj" fmla="val 1712"/>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20"/>
          </p:nvPr>
        </p:nvSpPr>
        <p:spPr>
          <a:xfrm>
            <a:off x="1270000" y="11176000"/>
            <a:ext cx="10515600" cy="6096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3" name="AutoShape 3"/>
          <p:cNvSpPr>
            <a:spLocks noGrp="1"/>
          </p:cNvSpPr>
          <p:nvPr>
            <p:ph type="body" sz="quarter" idx="21"/>
          </p:nvPr>
        </p:nvSpPr>
        <p:spPr>
          <a:xfrm>
            <a:off x="12344400" y="11176000"/>
            <a:ext cx="10515600" cy="6096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4" name="AutoShape 4"/>
          <p:cNvSpPr>
            <a:spLocks noGrp="1"/>
          </p:cNvSpPr>
          <p:nvPr>
            <p:ph type="body" sz="quarter" idx="22"/>
          </p:nvPr>
        </p:nvSpPr>
        <p:spPr>
          <a:xfrm>
            <a:off x="1270000" y="2084039"/>
            <a:ext cx="21838436" cy="1219200"/>
          </a:xfrm>
          <a:prstGeom prst="rect">
            <a:avLst/>
          </a:prstGeom>
          <a:noFill/>
          <a:ln w="254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algn="l"/>
            <a:endParaRPr/>
          </a:p>
        </p:txBody>
      </p:sp>
      <p:sp>
        <p:nvSpPr>
          <p:cNvPr id="5" name="AutoShape 5"/>
          <p:cNvSpPr>
            <a:spLocks noGrp="1"/>
          </p:cNvSpPr>
          <p:nvPr>
            <p:ph type="pic" sz="quarter" idx="23"/>
          </p:nvPr>
        </p:nvSpPr>
        <p:spPr>
          <a:xfrm>
            <a:off x="1524000" y="3772573"/>
            <a:ext cx="10261600" cy="7325697"/>
          </a:xfrm>
          <a:prstGeom prst="roundRect">
            <a:avLst>
              <a:gd name="adj" fmla="val 1386"/>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6" name="AutoShape 6"/>
          <p:cNvSpPr>
            <a:spLocks noGrp="1"/>
          </p:cNvSpPr>
          <p:nvPr>
            <p:ph type="pic" sz="quarter" idx="24"/>
          </p:nvPr>
        </p:nvSpPr>
        <p:spPr>
          <a:xfrm>
            <a:off x="12598400" y="3772573"/>
            <a:ext cx="10261600" cy="7325697"/>
          </a:xfrm>
          <a:prstGeom prst="roundRect">
            <a:avLst>
              <a:gd name="adj" fmla="val 1386"/>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25"/>
          </p:nvPr>
        </p:nvSpPr>
        <p:spPr>
          <a:xfrm>
            <a:off x="1270000" y="5562600"/>
            <a:ext cx="7670800" cy="3657600"/>
          </a:xfrm>
          <a:prstGeom prst="rect">
            <a:avLst/>
          </a:prstGeom>
          <a:noFill/>
          <a:ln w="254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algn="l"/>
            <a:endParaRPr/>
          </a:p>
        </p:txBody>
      </p:sp>
      <p:sp>
        <p:nvSpPr>
          <p:cNvPr id="3" name="AutoShape 3"/>
          <p:cNvSpPr>
            <a:spLocks noGrp="1"/>
          </p:cNvSpPr>
          <p:nvPr>
            <p:ph type="body" sz="quarter" idx="26"/>
          </p:nvPr>
        </p:nvSpPr>
        <p:spPr>
          <a:xfrm>
            <a:off x="18673671" y="10854181"/>
            <a:ext cx="4217859" cy="18288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4" name="AutoShape 4"/>
          <p:cNvSpPr>
            <a:spLocks noGrp="1"/>
          </p:cNvSpPr>
          <p:nvPr>
            <p:ph type="body" sz="quarter" idx="27"/>
          </p:nvPr>
        </p:nvSpPr>
        <p:spPr>
          <a:xfrm>
            <a:off x="14024055" y="10854181"/>
            <a:ext cx="4217859" cy="18288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5" name="AutoShape 5"/>
          <p:cNvSpPr>
            <a:spLocks noGrp="1"/>
          </p:cNvSpPr>
          <p:nvPr>
            <p:ph type="body" sz="quarter" idx="28"/>
          </p:nvPr>
        </p:nvSpPr>
        <p:spPr>
          <a:xfrm>
            <a:off x="9349039" y="10854181"/>
            <a:ext cx="4217859" cy="18288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6" name="AutoShape 6"/>
          <p:cNvSpPr>
            <a:spLocks noGrp="1"/>
          </p:cNvSpPr>
          <p:nvPr>
            <p:ph type="pic" sz="quarter" idx="29"/>
          </p:nvPr>
        </p:nvSpPr>
        <p:spPr>
          <a:xfrm>
            <a:off x="9652000" y="1461694"/>
            <a:ext cx="3911600" cy="9398000"/>
          </a:xfrm>
          <a:prstGeom prst="roundRect">
            <a:avLst>
              <a:gd name="adj" fmla="val 1948"/>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7" name="AutoShape 7"/>
          <p:cNvSpPr>
            <a:spLocks noGrp="1"/>
          </p:cNvSpPr>
          <p:nvPr>
            <p:ph type="pic" sz="quarter" idx="30"/>
          </p:nvPr>
        </p:nvSpPr>
        <p:spPr>
          <a:xfrm>
            <a:off x="14325600" y="1461694"/>
            <a:ext cx="3911600" cy="9398000"/>
          </a:xfrm>
          <a:prstGeom prst="roundRect">
            <a:avLst>
              <a:gd name="adj" fmla="val 1948"/>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8" name="AutoShape 8"/>
          <p:cNvSpPr>
            <a:spLocks noGrp="1"/>
          </p:cNvSpPr>
          <p:nvPr>
            <p:ph type="pic" sz="quarter" idx="31"/>
          </p:nvPr>
        </p:nvSpPr>
        <p:spPr>
          <a:xfrm>
            <a:off x="18973800" y="1461694"/>
            <a:ext cx="3911600" cy="9398000"/>
          </a:xfrm>
          <a:prstGeom prst="roundRect">
            <a:avLst>
              <a:gd name="adj" fmla="val 1948"/>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32"/>
          </p:nvPr>
        </p:nvSpPr>
        <p:spPr>
          <a:xfrm>
            <a:off x="1277395" y="1498600"/>
            <a:ext cx="21844000" cy="1219200"/>
          </a:xfrm>
          <a:prstGeom prst="rect">
            <a:avLst/>
          </a:prstGeom>
          <a:noFill/>
          <a:ln w="254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algn="l"/>
            <a:endParaRPr/>
          </a:p>
        </p:txBody>
      </p:sp>
      <p:sp>
        <p:nvSpPr>
          <p:cNvPr id="3" name="AutoShape 3"/>
          <p:cNvSpPr>
            <a:spLocks noGrp="1"/>
          </p:cNvSpPr>
          <p:nvPr>
            <p:ph type="pic" sz="quarter" idx="33"/>
          </p:nvPr>
        </p:nvSpPr>
        <p:spPr>
          <a:xfrm>
            <a:off x="1524000" y="4280573"/>
            <a:ext cx="3048000" cy="3048000"/>
          </a:xfrm>
          <a:prstGeom prst="roundRect">
            <a:avLst>
              <a:gd name="adj" fmla="val 25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4" name="AutoShape 4"/>
          <p:cNvSpPr>
            <a:spLocks noGrp="1"/>
          </p:cNvSpPr>
          <p:nvPr>
            <p:ph type="pic" sz="quarter" idx="34"/>
          </p:nvPr>
        </p:nvSpPr>
        <p:spPr>
          <a:xfrm>
            <a:off x="12496800" y="4280573"/>
            <a:ext cx="3048000" cy="3048000"/>
          </a:xfrm>
          <a:prstGeom prst="roundRect">
            <a:avLst>
              <a:gd name="adj" fmla="val 25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5" name="AutoShape 5"/>
          <p:cNvSpPr>
            <a:spLocks noGrp="1"/>
          </p:cNvSpPr>
          <p:nvPr>
            <p:ph type="pic" sz="quarter" idx="35"/>
          </p:nvPr>
        </p:nvSpPr>
        <p:spPr>
          <a:xfrm>
            <a:off x="1524000" y="8457066"/>
            <a:ext cx="3048000" cy="3048000"/>
          </a:xfrm>
          <a:prstGeom prst="roundRect">
            <a:avLst>
              <a:gd name="adj" fmla="val 25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6" name="AutoShape 6"/>
          <p:cNvSpPr>
            <a:spLocks noGrp="1"/>
          </p:cNvSpPr>
          <p:nvPr>
            <p:ph type="pic" sz="quarter" idx="36"/>
          </p:nvPr>
        </p:nvSpPr>
        <p:spPr>
          <a:xfrm>
            <a:off x="12496800" y="8457066"/>
            <a:ext cx="3048000" cy="3048000"/>
          </a:xfrm>
          <a:prstGeom prst="roundRect">
            <a:avLst>
              <a:gd name="adj" fmla="val 25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7" name="AutoShape 7"/>
          <p:cNvSpPr>
            <a:spLocks noGrp="1"/>
          </p:cNvSpPr>
          <p:nvPr>
            <p:ph type="body" sz="quarter" idx="37"/>
          </p:nvPr>
        </p:nvSpPr>
        <p:spPr>
          <a:xfrm>
            <a:off x="4662643" y="5501064"/>
            <a:ext cx="72136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8" name="AutoShape 8"/>
          <p:cNvSpPr>
            <a:spLocks noGrp="1"/>
          </p:cNvSpPr>
          <p:nvPr>
            <p:ph type="body" sz="quarter" idx="38"/>
          </p:nvPr>
        </p:nvSpPr>
        <p:spPr>
          <a:xfrm>
            <a:off x="15646400" y="5562276"/>
            <a:ext cx="72136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9" name="AutoShape 9"/>
          <p:cNvSpPr>
            <a:spLocks noGrp="1"/>
          </p:cNvSpPr>
          <p:nvPr>
            <p:ph type="body" sz="quarter" idx="39"/>
          </p:nvPr>
        </p:nvSpPr>
        <p:spPr>
          <a:xfrm>
            <a:off x="4662643" y="9688480"/>
            <a:ext cx="72136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10" name="AutoShape 10"/>
          <p:cNvSpPr>
            <a:spLocks noGrp="1"/>
          </p:cNvSpPr>
          <p:nvPr>
            <p:ph type="body" sz="quarter" idx="40"/>
          </p:nvPr>
        </p:nvSpPr>
        <p:spPr>
          <a:xfrm>
            <a:off x="15646400" y="9688480"/>
            <a:ext cx="72136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11" name="AutoShape 11"/>
          <p:cNvSpPr>
            <a:spLocks noGrp="1"/>
          </p:cNvSpPr>
          <p:nvPr>
            <p:ph type="body" sz="quarter" idx="41"/>
          </p:nvPr>
        </p:nvSpPr>
        <p:spPr>
          <a:xfrm>
            <a:off x="4662643" y="4661573"/>
            <a:ext cx="7213600" cy="1219200"/>
          </a:xfrm>
          <a:prstGeom prst="rect">
            <a:avLst/>
          </a:prstGeom>
          <a:noFill/>
          <a:ln w="12700">
            <a:noFill/>
            <a:prstDash val="solid"/>
          </a:ln>
          <a:effectLst/>
        </p:spPr>
        <p:txBody>
          <a:bodyPr wrap="square" lIns="0" tIns="0" rIns="0" bIns="0" anchor="ctr">
            <a:noAutofit/>
          </a:bodyPr>
          <a:lstStyle>
            <a:lvl1pPr algn="l">
              <a:lnSpc>
                <a:spcPct val="125000"/>
              </a:lnSpc>
              <a:defRPr sz="3200" b="1" i="0" u="none" strike="noStrike">
                <a:solidFill>
                  <a:srgbClr val="1F2329">
                    <a:alpha val="100000"/>
                  </a:srgbClr>
                </a:solidFill>
                <a:latin typeface="Roboto"/>
              </a:defRPr>
            </a:lvl1pPr>
          </a:lstStyle>
          <a:p>
            <a:pPr algn="l"/>
            <a:endParaRPr/>
          </a:p>
        </p:txBody>
      </p:sp>
      <p:sp>
        <p:nvSpPr>
          <p:cNvPr id="12" name="AutoShape 12"/>
          <p:cNvSpPr>
            <a:spLocks noGrp="1"/>
          </p:cNvSpPr>
          <p:nvPr>
            <p:ph type="body" sz="quarter" idx="42"/>
          </p:nvPr>
        </p:nvSpPr>
        <p:spPr>
          <a:xfrm>
            <a:off x="15646400" y="4661573"/>
            <a:ext cx="7213600" cy="1219200"/>
          </a:xfrm>
          <a:prstGeom prst="rect">
            <a:avLst/>
          </a:prstGeom>
          <a:noFill/>
          <a:ln w="12700">
            <a:noFill/>
            <a:prstDash val="solid"/>
          </a:ln>
          <a:effectLst/>
        </p:spPr>
        <p:txBody>
          <a:bodyPr wrap="square" lIns="0" tIns="0" rIns="0" bIns="0" anchor="ctr">
            <a:noAutofit/>
          </a:bodyPr>
          <a:lstStyle>
            <a:lvl1pPr algn="l">
              <a:lnSpc>
                <a:spcPct val="125000"/>
              </a:lnSpc>
              <a:defRPr sz="3200" b="1" i="0" u="none" strike="noStrike">
                <a:solidFill>
                  <a:srgbClr val="1F2329">
                    <a:alpha val="100000"/>
                  </a:srgbClr>
                </a:solidFill>
                <a:latin typeface="Roboto"/>
              </a:defRPr>
            </a:lvl1pPr>
          </a:lstStyle>
          <a:p>
            <a:pPr algn="l"/>
            <a:endParaRPr/>
          </a:p>
        </p:txBody>
      </p:sp>
      <p:sp>
        <p:nvSpPr>
          <p:cNvPr id="13" name="AutoShape 13"/>
          <p:cNvSpPr>
            <a:spLocks noGrp="1"/>
          </p:cNvSpPr>
          <p:nvPr>
            <p:ph type="body" sz="quarter" idx="43"/>
          </p:nvPr>
        </p:nvSpPr>
        <p:spPr>
          <a:xfrm>
            <a:off x="4662643" y="8914753"/>
            <a:ext cx="7213600" cy="1219200"/>
          </a:xfrm>
          <a:prstGeom prst="rect">
            <a:avLst/>
          </a:prstGeom>
          <a:noFill/>
          <a:ln w="12700">
            <a:noFill/>
            <a:prstDash val="solid"/>
          </a:ln>
          <a:effectLst/>
        </p:spPr>
        <p:txBody>
          <a:bodyPr wrap="square" lIns="0" tIns="0" rIns="0" bIns="0" anchor="ctr">
            <a:noAutofit/>
          </a:bodyPr>
          <a:lstStyle>
            <a:lvl1pPr algn="l">
              <a:lnSpc>
                <a:spcPct val="125000"/>
              </a:lnSpc>
              <a:defRPr sz="3200" b="1" i="0" u="none" strike="noStrike">
                <a:solidFill>
                  <a:srgbClr val="1F2329">
                    <a:alpha val="100000"/>
                  </a:srgbClr>
                </a:solidFill>
                <a:latin typeface="Roboto"/>
              </a:defRPr>
            </a:lvl1pPr>
          </a:lstStyle>
          <a:p>
            <a:pPr algn="l"/>
            <a:endParaRPr/>
          </a:p>
        </p:txBody>
      </p:sp>
      <p:sp>
        <p:nvSpPr>
          <p:cNvPr id="14" name="AutoShape 14"/>
          <p:cNvSpPr>
            <a:spLocks noGrp="1"/>
          </p:cNvSpPr>
          <p:nvPr>
            <p:ph type="body" sz="quarter" idx="44"/>
          </p:nvPr>
        </p:nvSpPr>
        <p:spPr>
          <a:xfrm>
            <a:off x="15646400" y="8914753"/>
            <a:ext cx="7213600" cy="1219200"/>
          </a:xfrm>
          <a:prstGeom prst="rect">
            <a:avLst/>
          </a:prstGeom>
          <a:noFill/>
          <a:ln w="12700">
            <a:noFill/>
            <a:prstDash val="solid"/>
          </a:ln>
          <a:effectLst/>
        </p:spPr>
        <p:txBody>
          <a:bodyPr wrap="square" lIns="0" tIns="0" rIns="0" bIns="0" anchor="ctr">
            <a:noAutofit/>
          </a:bodyPr>
          <a:lstStyle>
            <a:lvl1pPr algn="l">
              <a:lnSpc>
                <a:spcPct val="125000"/>
              </a:lnSpc>
              <a:defRPr sz="3200" b="1" i="0" u="none" strike="noStrike">
                <a:solidFill>
                  <a:srgbClr val="1F2329">
                    <a:alpha val="100000"/>
                  </a:srgbClr>
                </a:solidFill>
                <a:latin typeface="Roboto"/>
              </a:defRPr>
            </a:lvl1pPr>
          </a:lstStyle>
          <a:p>
            <a:pPr algn="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7"/>
        <p:cNvGrpSpPr/>
        <p:nvPr/>
      </p:nvGrpSpPr>
      <p:grpSpPr>
        <a:xfrm>
          <a:off x="0" y="0"/>
          <a:ext cx="0" cy="0"/>
          <a:chOff x="0" y="0"/>
          <a:chExt cx="0" cy="0"/>
        </a:xfrm>
      </p:grpSpPr>
      <p:sp>
        <p:nvSpPr>
          <p:cNvPr id="18" name="Shape 5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Shape 5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Shape 5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Shape 5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Shape 5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45"/>
          </p:nvPr>
        </p:nvSpPr>
        <p:spPr>
          <a:xfrm>
            <a:off x="2322116" y="1497720"/>
            <a:ext cx="19735800" cy="1219200"/>
          </a:xfrm>
          <a:prstGeom prst="rect">
            <a:avLst/>
          </a:prstGeom>
          <a:noFill/>
          <a:ln w="25400">
            <a:noFill/>
            <a:prstDash val="solid"/>
          </a:ln>
          <a:effectLst/>
        </p:spPr>
        <p:txBody>
          <a:bodyPr wrap="square" lIns="0" tIns="0" rIns="0" bIns="0" anchor="ctr">
            <a:noAutofit/>
          </a:bodyPr>
          <a:lstStyle>
            <a:lvl1pPr algn="ctr">
              <a:lnSpc>
                <a:spcPct val="125000"/>
              </a:lnSpc>
              <a:defRPr sz="6400" b="1" i="0" u="none" strike="noStrike">
                <a:solidFill>
                  <a:srgbClr val="1F2329">
                    <a:alpha val="100000"/>
                  </a:srgbClr>
                </a:solidFill>
                <a:latin typeface="Roboto"/>
              </a:defRPr>
            </a:lvl1pPr>
          </a:lstStyle>
          <a:p>
            <a:pPr algn="ctr"/>
            <a:endParaRPr/>
          </a:p>
        </p:txBody>
      </p:sp>
      <p:sp>
        <p:nvSpPr>
          <p:cNvPr id="3" name="AutoShape 3"/>
          <p:cNvSpPr>
            <a:spLocks noGrp="1"/>
          </p:cNvSpPr>
          <p:nvPr>
            <p:ph type="pic" sz="quarter" idx="46"/>
          </p:nvPr>
        </p:nvSpPr>
        <p:spPr>
          <a:xfrm>
            <a:off x="2895600" y="3977700"/>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4" name="AutoShape 4"/>
          <p:cNvSpPr>
            <a:spLocks noGrp="1"/>
          </p:cNvSpPr>
          <p:nvPr>
            <p:ph type="pic" sz="quarter" idx="47"/>
          </p:nvPr>
        </p:nvSpPr>
        <p:spPr>
          <a:xfrm>
            <a:off x="10922000" y="3977700"/>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5" name="AutoShape 5"/>
          <p:cNvSpPr>
            <a:spLocks noGrp="1"/>
          </p:cNvSpPr>
          <p:nvPr>
            <p:ph type="pic" sz="quarter" idx="48"/>
          </p:nvPr>
        </p:nvSpPr>
        <p:spPr>
          <a:xfrm>
            <a:off x="18948400" y="3977700"/>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6" name="AutoShape 6"/>
          <p:cNvSpPr>
            <a:spLocks noGrp="1"/>
          </p:cNvSpPr>
          <p:nvPr>
            <p:ph type="pic" sz="quarter" idx="49"/>
          </p:nvPr>
        </p:nvSpPr>
        <p:spPr>
          <a:xfrm>
            <a:off x="2895600" y="8454542"/>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7" name="AutoShape 7"/>
          <p:cNvSpPr>
            <a:spLocks noGrp="1"/>
          </p:cNvSpPr>
          <p:nvPr>
            <p:ph type="pic" sz="quarter" idx="50"/>
          </p:nvPr>
        </p:nvSpPr>
        <p:spPr>
          <a:xfrm>
            <a:off x="18948400" y="8454542"/>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8" name="AutoShape 8"/>
          <p:cNvSpPr>
            <a:spLocks noGrp="1"/>
          </p:cNvSpPr>
          <p:nvPr>
            <p:ph type="pic" sz="quarter" idx="51"/>
          </p:nvPr>
        </p:nvSpPr>
        <p:spPr>
          <a:xfrm>
            <a:off x="10922000" y="8454542"/>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9" name="AutoShape 9"/>
          <p:cNvSpPr>
            <a:spLocks noGrp="1"/>
          </p:cNvSpPr>
          <p:nvPr>
            <p:ph type="body" sz="quarter" idx="52"/>
          </p:nvPr>
        </p:nvSpPr>
        <p:spPr>
          <a:xfrm>
            <a:off x="1524000" y="6492300"/>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
        <p:nvSpPr>
          <p:cNvPr id="10" name="AutoShape 10"/>
          <p:cNvSpPr>
            <a:spLocks noGrp="1"/>
          </p:cNvSpPr>
          <p:nvPr>
            <p:ph type="body" sz="quarter" idx="53"/>
          </p:nvPr>
        </p:nvSpPr>
        <p:spPr>
          <a:xfrm>
            <a:off x="9550400" y="6492300"/>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
        <p:nvSpPr>
          <p:cNvPr id="11" name="AutoShape 11"/>
          <p:cNvSpPr>
            <a:spLocks noGrp="1"/>
          </p:cNvSpPr>
          <p:nvPr>
            <p:ph type="body" sz="quarter" idx="54"/>
          </p:nvPr>
        </p:nvSpPr>
        <p:spPr>
          <a:xfrm>
            <a:off x="17576800" y="6492300"/>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
        <p:nvSpPr>
          <p:cNvPr id="12" name="AutoShape 12"/>
          <p:cNvSpPr>
            <a:spLocks noGrp="1"/>
          </p:cNvSpPr>
          <p:nvPr>
            <p:ph type="body" sz="quarter" idx="55"/>
          </p:nvPr>
        </p:nvSpPr>
        <p:spPr>
          <a:xfrm>
            <a:off x="1524000" y="10969142"/>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
        <p:nvSpPr>
          <p:cNvPr id="13" name="AutoShape 13"/>
          <p:cNvSpPr>
            <a:spLocks noGrp="1"/>
          </p:cNvSpPr>
          <p:nvPr>
            <p:ph type="body" sz="quarter" idx="56"/>
          </p:nvPr>
        </p:nvSpPr>
        <p:spPr>
          <a:xfrm>
            <a:off x="9550400" y="10969142"/>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
        <p:nvSpPr>
          <p:cNvPr id="14" name="AutoShape 14"/>
          <p:cNvSpPr>
            <a:spLocks noGrp="1"/>
          </p:cNvSpPr>
          <p:nvPr>
            <p:ph type="body" sz="quarter" idx="57"/>
          </p:nvPr>
        </p:nvSpPr>
        <p:spPr>
          <a:xfrm>
            <a:off x="17576800" y="10994542"/>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58"/>
          </p:nvPr>
        </p:nvSpPr>
        <p:spPr>
          <a:xfrm>
            <a:off x="2311400" y="5491480"/>
            <a:ext cx="19761200" cy="3835400"/>
          </a:xfrm>
          <a:prstGeom prst="rect">
            <a:avLst/>
          </a:prstGeom>
          <a:noFill/>
          <a:ln w="25400">
            <a:noFill/>
            <a:prstDash val="solid"/>
          </a:ln>
          <a:effectLst/>
        </p:spPr>
        <p:txBody>
          <a:bodyPr wrap="square" lIns="0" tIns="0" rIns="0" bIns="0" anchor="ctr">
            <a:noAutofit/>
          </a:bodyPr>
          <a:lstStyle>
            <a:lvl1pPr algn="ctr">
              <a:lnSpc>
                <a:spcPct val="116666"/>
              </a:lnSpc>
              <a:defRPr sz="10800" b="1" i="0" u="none" strike="noStrike">
                <a:solidFill>
                  <a:srgbClr val="000000">
                    <a:alpha val="100000"/>
                  </a:srgbClr>
                </a:solidFill>
                <a:latin typeface="Roboto"/>
              </a:defRPr>
            </a:lvl1pPr>
          </a:lstStyle>
          <a:p>
            <a:pPr algn="ctr"/>
            <a:endParaRPr/>
          </a:p>
        </p:txBody>
      </p:sp>
      <p:sp>
        <p:nvSpPr>
          <p:cNvPr id="3" name="AutoShape 3"/>
          <p:cNvSpPr>
            <a:spLocks noGrp="1"/>
          </p:cNvSpPr>
          <p:nvPr>
            <p:ph type="body" sz="quarter" idx="59"/>
          </p:nvPr>
        </p:nvSpPr>
        <p:spPr>
          <a:xfrm>
            <a:off x="2311400" y="4165600"/>
            <a:ext cx="19761200" cy="609600"/>
          </a:xfrm>
          <a:prstGeom prst="rect">
            <a:avLst/>
          </a:prstGeom>
          <a:noFill/>
          <a:ln w="25400">
            <a:noFill/>
            <a:prstDash val="solid"/>
          </a:ln>
          <a:effectLst/>
        </p:spPr>
        <p:txBody>
          <a:bodyPr wrap="square" lIns="0" tIns="0" rIns="0" bIns="0" anchor="ctr">
            <a:noAutofit/>
          </a:bodyPr>
          <a:lstStyle>
            <a:lvl1pPr algn="ctr">
              <a:lnSpc>
                <a:spcPct val="125000"/>
              </a:lnSpc>
              <a:defRPr sz="3200" b="0" i="0" u="none" strike="noStrike">
                <a:solidFill>
                  <a:srgbClr val="1F2329">
                    <a:alpha val="100000"/>
                  </a:srgbClr>
                </a:solidFill>
                <a:latin typeface="Roboto"/>
              </a:defRPr>
            </a:lvl1pP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3"/>
        <p:cNvGrpSpPr/>
        <p:nvPr/>
      </p:nvGrpSpPr>
      <p:grpSpPr>
        <a:xfrm>
          <a:off x="0" y="0"/>
          <a:ext cx="0" cy="0"/>
          <a:chOff x="0" y="0"/>
          <a:chExt cx="0" cy="0"/>
        </a:xfrm>
      </p:grpSpPr>
      <p:sp>
        <p:nvSpPr>
          <p:cNvPr id="24" name="Shape 5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Shape 6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6" name="Shape 6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Shape 6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Shape 6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29"/>
        <p:cNvGrpSpPr/>
        <p:nvPr/>
      </p:nvGrpSpPr>
      <p:grpSpPr>
        <a:xfrm>
          <a:off x="0" y="0"/>
          <a:ext cx="0" cy="0"/>
          <a:chOff x="0" y="0"/>
          <a:chExt cx="0" cy="0"/>
        </a:xfrm>
      </p:grpSpPr>
      <p:sp>
        <p:nvSpPr>
          <p:cNvPr id="30" name="Shape 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 name="Shape 1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Shape 1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Shape 1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Shape 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 name="Shape 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36"/>
        <p:cNvGrpSpPr/>
        <p:nvPr/>
      </p:nvGrpSpPr>
      <p:grpSpPr>
        <a:xfrm>
          <a:off x="0" y="0"/>
          <a:ext cx="0" cy="0"/>
          <a:chOff x="0" y="0"/>
          <a:chExt cx="0" cy="0"/>
        </a:xfrm>
      </p:grpSpPr>
      <p:sp>
        <p:nvSpPr>
          <p:cNvPr id="37" name="Shape 35"/>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Shape 3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Shape 37"/>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Shape 3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Shape 3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Shape 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Shape 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Shape 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5"/>
        <p:cNvGrpSpPr/>
        <p:nvPr/>
      </p:nvGrpSpPr>
      <p:grpSpPr>
        <a:xfrm>
          <a:off x="0" y="0"/>
          <a:ext cx="0" cy="0"/>
          <a:chOff x="0" y="0"/>
          <a:chExt cx="0" cy="0"/>
        </a:xfrm>
      </p:grpSpPr>
      <p:sp>
        <p:nvSpPr>
          <p:cNvPr id="46" name="Shape 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Shape 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Shape 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Shape 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0"/>
        <p:cNvGrpSpPr/>
        <p:nvPr/>
      </p:nvGrpSpPr>
      <p:grpSpPr>
        <a:xfrm>
          <a:off x="0" y="0"/>
          <a:ext cx="0" cy="0"/>
          <a:chOff x="0" y="0"/>
          <a:chExt cx="0" cy="0"/>
        </a:xfrm>
      </p:grpSpPr>
      <p:sp>
        <p:nvSpPr>
          <p:cNvPr id="51" name="Shape 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Shape 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 name="Shape 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4"/>
        <p:cNvGrpSpPr/>
        <p:nvPr/>
      </p:nvGrpSpPr>
      <p:grpSpPr>
        <a:xfrm>
          <a:off x="0" y="0"/>
          <a:ext cx="0" cy="0"/>
          <a:chOff x="0" y="0"/>
          <a:chExt cx="0" cy="0"/>
        </a:xfrm>
      </p:grpSpPr>
      <p:sp>
        <p:nvSpPr>
          <p:cNvPr id="55" name="Shape 4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Shape 4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Shape 4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Shape 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Shape 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Shape 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1"/>
        <p:cNvGrpSpPr/>
        <p:nvPr/>
      </p:nvGrpSpPr>
      <p:grpSpPr>
        <a:xfrm>
          <a:off x="0" y="0"/>
          <a:ext cx="0" cy="0"/>
          <a:chOff x="0" y="0"/>
          <a:chExt cx="0" cy="0"/>
        </a:xfrm>
      </p:grpSpPr>
      <p:sp>
        <p:nvSpPr>
          <p:cNvPr id="62" name="Shape 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Shape 25"/>
          <p:cNvSpPr>
            <a:spLocks noGrp="1"/>
          </p:cNvSpPr>
          <p:nvPr>
            <p:ph type="pic" idx="2"/>
          </p:nvPr>
        </p:nvSpPr>
        <p:spPr>
          <a:xfrm>
            <a:off x="3887391" y="740569"/>
            <a:ext cx="4629150" cy="3655219"/>
          </a:xfrm>
          <a:prstGeom prst="rect">
            <a:avLst/>
          </a:prstGeom>
          <a:noFill/>
          <a:ln>
            <a:noFill/>
          </a:ln>
        </p:spPr>
      </p:sp>
      <p:sp>
        <p:nvSpPr>
          <p:cNvPr id="64" name="Shape 2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Shape 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Shape 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Shape 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Shape 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 name="Shape 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 name="Shape 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 name="Shape 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默认主题">
    <p:bg>
      <p:bgPr>
        <a:solidFill>
          <a:srgbClr val="FFFFFF">
            <a:alpha val="100000"/>
          </a:srgbClr>
        </a:solidFill>
        <a:effectLst/>
      </p:bgPr>
    </p:bg>
    <p:spTree>
      <p:nvGrpSpPr>
        <p:cNvPr id="1" name="Shape 5"/>
        <p:cNvGrpSpPr/>
        <p:nvPr/>
      </p:nvGrpSpPr>
      <p:grpSpPr>
        <a:xfrm>
          <a:off x="0" y="0"/>
          <a:ext cx="0" cy="0"/>
          <a:chOff x="0" y="0"/>
          <a:chExt cx="0" cy="0"/>
        </a:xfrm>
      </p:grpSpPr>
      <p:pic>
        <p:nvPicPr>
          <p:cNvPr id="2" name="Picture 1"/>
          <p:cNvPicPr>
            <a:picLocks noChangeAspect="1"/>
          </p:cNvPicPr>
          <p:nvPr/>
        </p:nvPicPr>
        <p:blipFill>
          <a:blip r:embed="rId12"/>
          <a:stretch>
            <a:fillRect/>
          </a:stretch>
        </p:blipFill>
        <p:spPr>
          <a:xfrm>
            <a:off x="16877191" y="0"/>
            <a:ext cx="7506809" cy="2613567"/>
          </a:xfrm>
          <a:prstGeom prst="roundRect">
            <a:avLst>
              <a:gd name="adj" fmla="val 456"/>
            </a:avLst>
          </a:prstGeom>
          <a:ln>
            <a:noFill/>
            <a:prstDash val="solid"/>
          </a:ln>
        </p:spPr>
      </p:pic>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png"/><Relationship Id="rId21" Type="http://schemas.openxmlformats.org/officeDocument/2006/relationships/image" Target="../media/image35.png"/><Relationship Id="rId34" Type="http://schemas.openxmlformats.org/officeDocument/2006/relationships/image" Target="../media/image48.png"/><Relationship Id="rId42" Type="http://schemas.openxmlformats.org/officeDocument/2006/relationships/image" Target="../media/image56.png"/><Relationship Id="rId47" Type="http://schemas.openxmlformats.org/officeDocument/2006/relationships/image" Target="../media/image61.png"/><Relationship Id="rId50" Type="http://schemas.openxmlformats.org/officeDocument/2006/relationships/image" Target="../media/image64.png"/><Relationship Id="rId7" Type="http://schemas.openxmlformats.org/officeDocument/2006/relationships/image" Target="../media/image21.png"/><Relationship Id="rId2" Type="http://schemas.openxmlformats.org/officeDocument/2006/relationships/notesSlide" Target="../notesSlides/notesSlide12.xml"/><Relationship Id="rId16" Type="http://schemas.openxmlformats.org/officeDocument/2006/relationships/image" Target="../media/image30.png"/><Relationship Id="rId29" Type="http://schemas.openxmlformats.org/officeDocument/2006/relationships/image" Target="../media/image43.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png"/><Relationship Id="rId45" Type="http://schemas.openxmlformats.org/officeDocument/2006/relationships/image" Target="../media/image59.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49" Type="http://schemas.openxmlformats.org/officeDocument/2006/relationships/image" Target="../media/image63.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4" Type="http://schemas.openxmlformats.org/officeDocument/2006/relationships/image" Target="../media/image58.png"/><Relationship Id="rId52"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png"/><Relationship Id="rId43" Type="http://schemas.openxmlformats.org/officeDocument/2006/relationships/image" Target="../media/image57.png"/><Relationship Id="rId48" Type="http://schemas.openxmlformats.org/officeDocument/2006/relationships/image" Target="../media/image62.png"/><Relationship Id="rId8" Type="http://schemas.openxmlformats.org/officeDocument/2006/relationships/image" Target="../media/image22.png"/><Relationship Id="rId51" Type="http://schemas.openxmlformats.org/officeDocument/2006/relationships/image" Target="../media/image65.png"/><Relationship Id="rId3"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 Id="rId46" Type="http://schemas.openxmlformats.org/officeDocument/2006/relationships/image" Target="../media/image60.png"/><Relationship Id="rId20" Type="http://schemas.openxmlformats.org/officeDocument/2006/relationships/image" Target="../media/image34.png"/><Relationship Id="rId41"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3" hasCustomPrompt="1"/>
          </p:nvPr>
        </p:nvSpPr>
        <p:spPr>
          <a:xfrm>
            <a:off x="351819" y="5010150"/>
            <a:ext cx="23685500" cy="5549900"/>
          </a:xfrm>
          <a:prstGeom prst="rect">
            <a:avLst/>
          </a:prstGeom>
        </p:spPr>
        <p:txBody>
          <a:bodyPr wrap="square" lIns="0" tIns="0" rIns="0" bIns="0">
            <a:noAutofit/>
          </a:bodyPr>
          <a:lstStyle>
            <a:lvl1pPr algn="ctr">
              <a:lnSpc>
                <a:spcPct val="116666"/>
              </a:lnSpc>
              <a:defRPr sz="10400" b="1" i="0" u="none" strike="noStrike">
                <a:solidFill>
                  <a:srgbClr val="000000">
                    <a:alpha val="100000"/>
                  </a:srgbClr>
                </a:solidFill>
                <a:latin typeface="Roboto"/>
              </a:defRPr>
            </a:lvl1pPr>
          </a:lstStyle>
          <a:p>
            <a:pPr indent="0" algn="ctr">
              <a:lnSpc>
                <a:spcPct val="116666"/>
              </a:lnSpc>
            </a:pPr>
            <a:r>
              <a:rPr lang="en-US" sz="10400" b="1" i="0" u="none" strike="noStrike" dirty="0">
                <a:solidFill>
                  <a:srgbClr val="000000"/>
                </a:solidFill>
                <a:latin typeface="Roboto"/>
                <a:ea typeface="Roboto"/>
                <a:cs typeface="Roboto"/>
                <a:sym typeface="Roboto"/>
              </a:rPr>
              <a:t>COMP7404 </a:t>
            </a:r>
          </a:p>
          <a:p>
            <a:pPr indent="0" algn="ctr">
              <a:lnSpc>
                <a:spcPct val="116666"/>
              </a:lnSpc>
            </a:pPr>
            <a:r>
              <a:rPr lang="en-US" sz="10400" b="1" i="0" u="none" strike="noStrike" dirty="0">
                <a:solidFill>
                  <a:srgbClr val="000000"/>
                </a:solidFill>
                <a:latin typeface="Roboto"/>
                <a:ea typeface="Roboto"/>
                <a:cs typeface="Roboto"/>
                <a:sym typeface="Roboto"/>
              </a:rPr>
              <a:t>Graph Learning for Multiview Clustering</a:t>
            </a:r>
          </a:p>
          <a:p>
            <a:pPr indent="0" algn="ctr">
              <a:lnSpc>
                <a:spcPct val="116666"/>
              </a:lnSpc>
            </a:pPr>
            <a:endParaRPr lang="en-US" sz="10400" b="1" i="0" u="none" strike="noStrike" dirty="0">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Dataset &amp; Preprocessing</a:t>
            </a:r>
          </a:p>
        </p:txBody>
      </p:sp>
      <p:pic>
        <p:nvPicPr>
          <p:cNvPr id="3" name="Picture 3"/>
          <p:cNvPicPr>
            <a:picLocks noChangeAspect="1"/>
          </p:cNvPicPr>
          <p:nvPr/>
        </p:nvPicPr>
        <p:blipFill>
          <a:blip r:embed="rId3"/>
          <a:stretch>
            <a:fillRect/>
          </a:stretch>
        </p:blipFill>
        <p:spPr>
          <a:xfrm>
            <a:off x="830921" y="4977858"/>
            <a:ext cx="8974134" cy="3477477"/>
          </a:xfrm>
          <a:prstGeom prst="rect">
            <a:avLst/>
          </a:prstGeom>
          <a:ln>
            <a:noFill/>
            <a:prstDash val="solid"/>
          </a:ln>
        </p:spPr>
      </p:pic>
      <p:sp>
        <p:nvSpPr>
          <p:cNvPr id="4" name="AutoShape 4"/>
          <p:cNvSpPr/>
          <p:nvPr/>
        </p:nvSpPr>
        <p:spPr>
          <a:xfrm>
            <a:off x="629230" y="2779287"/>
            <a:ext cx="13967379"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dirty="0">
                <a:solidFill>
                  <a:srgbClr val="1F2329"/>
                </a:solidFill>
                <a:latin typeface="Roboto"/>
                <a:ea typeface="Roboto"/>
                <a:cs typeface="Roboto"/>
                <a:sym typeface="Roboto"/>
              </a:rPr>
              <a:t>UCI digits: 16x16 hand written 0-9 grey scale images</a:t>
            </a:r>
            <a:endParaRPr lang="en-US" sz="1100" dirty="0"/>
          </a:p>
        </p:txBody>
      </p:sp>
      <p:sp>
        <p:nvSpPr>
          <p:cNvPr id="5" name="AutoShape 5"/>
          <p:cNvSpPr/>
          <p:nvPr/>
        </p:nvSpPr>
        <p:spPr>
          <a:xfrm>
            <a:off x="10226725" y="4122234"/>
            <a:ext cx="14573250" cy="6273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4700" b="0" i="0" u="none" strike="noStrike" dirty="0">
                <a:solidFill>
                  <a:srgbClr val="1F2329"/>
                </a:solidFill>
                <a:latin typeface="Roboto"/>
                <a:ea typeface="Roboto"/>
                <a:cs typeface="Roboto"/>
                <a:sym typeface="Roboto"/>
              </a:rPr>
              <a:t>In total 6 views:</a:t>
            </a:r>
            <a:endParaRPr lang="en-US" sz="1100" dirty="0"/>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216-D profile correlation feature</a:t>
            </a:r>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76-D Fourier-coefficient feature</a:t>
            </a:r>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64-D </a:t>
            </a:r>
            <a:r>
              <a:rPr lang="en-US" sz="4700" b="0" i="0" u="none" strike="noStrike" dirty="0" err="1">
                <a:solidFill>
                  <a:srgbClr val="1F2329"/>
                </a:solidFill>
                <a:latin typeface="Roboto"/>
                <a:ea typeface="Roboto"/>
                <a:cs typeface="Roboto"/>
                <a:sym typeface="Roboto"/>
              </a:rPr>
              <a:t>Karhunen</a:t>
            </a:r>
            <a:r>
              <a:rPr lang="en-US" sz="4700" b="0" i="0" u="none" strike="noStrike" dirty="0">
                <a:solidFill>
                  <a:srgbClr val="1F2329"/>
                </a:solidFill>
                <a:latin typeface="Roboto"/>
                <a:ea typeface="Roboto"/>
                <a:cs typeface="Roboto"/>
                <a:sym typeface="Roboto"/>
              </a:rPr>
              <a:t>–</a:t>
            </a:r>
            <a:r>
              <a:rPr lang="en-US" sz="4700" b="0" i="0" u="none" strike="noStrike" dirty="0" err="1">
                <a:solidFill>
                  <a:srgbClr val="1F2329"/>
                </a:solidFill>
                <a:latin typeface="Roboto"/>
                <a:ea typeface="Roboto"/>
                <a:cs typeface="Roboto"/>
                <a:sym typeface="Roboto"/>
              </a:rPr>
              <a:t>Loeve</a:t>
            </a:r>
            <a:r>
              <a:rPr lang="en-US" sz="4700" b="0" i="0" u="none" strike="noStrike" dirty="0">
                <a:solidFill>
                  <a:srgbClr val="1F2329"/>
                </a:solidFill>
                <a:latin typeface="Roboto"/>
                <a:ea typeface="Roboto"/>
                <a:cs typeface="Roboto"/>
                <a:sym typeface="Roboto"/>
              </a:rPr>
              <a:t>-coefficient feature </a:t>
            </a:r>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240-D intensity-averaged feature in 2 × 3 windows</a:t>
            </a:r>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47-D Zernike moment feature</a:t>
            </a:r>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6-D morphological feature</a:t>
            </a:r>
          </a:p>
        </p:txBody>
      </p:sp>
      <p:sp>
        <p:nvSpPr>
          <p:cNvPr id="6" name="AutoShape 6"/>
          <p:cNvSpPr/>
          <p:nvPr/>
        </p:nvSpPr>
        <p:spPr>
          <a:xfrm>
            <a:off x="4226846" y="8641498"/>
            <a:ext cx="2182283"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n=2000</a:t>
            </a:r>
            <a:endParaRPr lang="en-US"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Dataset &amp; Preprocessing</a:t>
            </a:r>
          </a:p>
        </p:txBody>
      </p:sp>
      <p:sp>
        <p:nvSpPr>
          <p:cNvPr id="3" name="AutoShape 3"/>
          <p:cNvSpPr/>
          <p:nvPr/>
        </p:nvSpPr>
        <p:spPr>
          <a:xfrm>
            <a:off x="629230" y="2779287"/>
            <a:ext cx="17043400" cy="17145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Caltech-101: image dataset has 101 categories of images</a:t>
            </a:r>
            <a:endParaRPr lang="en-US" sz="1100"/>
          </a:p>
          <a:p>
            <a:pPr indent="0" algn="l">
              <a:lnSpc>
                <a:spcPct val="125000"/>
              </a:lnSpc>
            </a:pPr>
            <a:r>
              <a:rPr lang="en-US" sz="4500" b="1" i="0" u="none" strike="noStrike">
                <a:solidFill>
                  <a:srgbClr val="1F2329"/>
                </a:solidFill>
                <a:latin typeface="Roboto"/>
                <a:ea typeface="Roboto"/>
                <a:cs typeface="Roboto"/>
                <a:sym typeface="Roboto"/>
              </a:rPr>
              <a:t>6 common class was selected for clustering</a:t>
            </a:r>
          </a:p>
        </p:txBody>
      </p:sp>
      <p:sp>
        <p:nvSpPr>
          <p:cNvPr id="4" name="AutoShape 4"/>
          <p:cNvSpPr/>
          <p:nvPr/>
        </p:nvSpPr>
        <p:spPr>
          <a:xfrm>
            <a:off x="12317578" y="4831498"/>
            <a:ext cx="9576110" cy="6273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4700" b="0" i="0" u="none" strike="noStrike">
                <a:solidFill>
                  <a:srgbClr val="1F2329"/>
                </a:solidFill>
                <a:latin typeface="Roboto"/>
                <a:ea typeface="Roboto"/>
                <a:cs typeface="Roboto"/>
                <a:sym typeface="Roboto"/>
              </a:rPr>
              <a:t>In total 6 views:</a:t>
            </a:r>
            <a:endParaRPr lang="en-US" sz="1100"/>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48-D Gabor feature</a:t>
            </a:r>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40-D wavelet-moment feature </a:t>
            </a:r>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254-D CENTRIST feature</a:t>
            </a:r>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1984-D HOG feature </a:t>
            </a:r>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512-D GIST feature </a:t>
            </a:r>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928-D LBP feature</a:t>
            </a:r>
          </a:p>
        </p:txBody>
      </p:sp>
      <p:pic>
        <p:nvPicPr>
          <p:cNvPr id="5" name="Picture 5"/>
          <p:cNvPicPr>
            <a:picLocks noChangeAspect="1"/>
          </p:cNvPicPr>
          <p:nvPr/>
        </p:nvPicPr>
        <p:blipFill>
          <a:blip r:embed="rId3"/>
          <a:stretch>
            <a:fillRect/>
          </a:stretch>
        </p:blipFill>
        <p:spPr>
          <a:xfrm>
            <a:off x="218223" y="4973134"/>
            <a:ext cx="2378857" cy="2623324"/>
          </a:xfrm>
          <a:prstGeom prst="rect">
            <a:avLst/>
          </a:prstGeom>
          <a:ln>
            <a:noFill/>
            <a:prstDash val="solid"/>
          </a:ln>
        </p:spPr>
      </p:pic>
      <p:pic>
        <p:nvPicPr>
          <p:cNvPr id="6" name="Picture 6"/>
          <p:cNvPicPr>
            <a:picLocks noChangeAspect="1"/>
          </p:cNvPicPr>
          <p:nvPr/>
        </p:nvPicPr>
        <p:blipFill>
          <a:blip r:embed="rId4"/>
          <a:stretch>
            <a:fillRect/>
          </a:stretch>
        </p:blipFill>
        <p:spPr>
          <a:xfrm>
            <a:off x="2930448" y="4973134"/>
            <a:ext cx="4746014" cy="2623324"/>
          </a:xfrm>
          <a:prstGeom prst="rect">
            <a:avLst/>
          </a:prstGeom>
          <a:ln>
            <a:noFill/>
            <a:prstDash val="solid"/>
          </a:ln>
        </p:spPr>
      </p:pic>
      <p:pic>
        <p:nvPicPr>
          <p:cNvPr id="7" name="Picture 7"/>
          <p:cNvPicPr>
            <a:picLocks noChangeAspect="1"/>
          </p:cNvPicPr>
          <p:nvPr/>
        </p:nvPicPr>
        <p:blipFill>
          <a:blip r:embed="rId5"/>
          <a:stretch>
            <a:fillRect/>
          </a:stretch>
        </p:blipFill>
        <p:spPr>
          <a:xfrm>
            <a:off x="218223" y="7869818"/>
            <a:ext cx="4571529" cy="2623324"/>
          </a:xfrm>
          <a:prstGeom prst="rect">
            <a:avLst/>
          </a:prstGeom>
          <a:ln>
            <a:noFill/>
            <a:prstDash val="solid"/>
          </a:ln>
        </p:spPr>
      </p:pic>
      <p:pic>
        <p:nvPicPr>
          <p:cNvPr id="8" name="Picture 8"/>
          <p:cNvPicPr>
            <a:picLocks noChangeAspect="1"/>
          </p:cNvPicPr>
          <p:nvPr/>
        </p:nvPicPr>
        <p:blipFill>
          <a:blip r:embed="rId6"/>
          <a:stretch>
            <a:fillRect/>
          </a:stretch>
        </p:blipFill>
        <p:spPr>
          <a:xfrm>
            <a:off x="8180414" y="4973134"/>
            <a:ext cx="1877355" cy="2623324"/>
          </a:xfrm>
          <a:prstGeom prst="rect">
            <a:avLst/>
          </a:prstGeom>
          <a:ln>
            <a:noFill/>
            <a:prstDash val="solid"/>
          </a:ln>
        </p:spPr>
      </p:pic>
      <p:pic>
        <p:nvPicPr>
          <p:cNvPr id="9" name="Picture 9"/>
          <p:cNvPicPr>
            <a:picLocks noChangeAspect="1"/>
          </p:cNvPicPr>
          <p:nvPr/>
        </p:nvPicPr>
        <p:blipFill>
          <a:blip r:embed="rId7"/>
          <a:stretch>
            <a:fillRect/>
          </a:stretch>
        </p:blipFill>
        <p:spPr>
          <a:xfrm>
            <a:off x="7349518" y="7869818"/>
            <a:ext cx="2708252" cy="2623324"/>
          </a:xfrm>
          <a:prstGeom prst="rect">
            <a:avLst/>
          </a:prstGeom>
          <a:ln>
            <a:noFill/>
            <a:prstDash val="solid"/>
          </a:ln>
        </p:spPr>
      </p:pic>
      <p:pic>
        <p:nvPicPr>
          <p:cNvPr id="10" name="Picture 10"/>
          <p:cNvPicPr>
            <a:picLocks noChangeAspect="1"/>
          </p:cNvPicPr>
          <p:nvPr/>
        </p:nvPicPr>
        <p:blipFill>
          <a:blip r:embed="rId8"/>
          <a:stretch>
            <a:fillRect/>
          </a:stretch>
        </p:blipFill>
        <p:spPr>
          <a:xfrm>
            <a:off x="5193168" y="7869818"/>
            <a:ext cx="1334836" cy="2623324"/>
          </a:xfrm>
          <a:prstGeom prst="rect">
            <a:avLst/>
          </a:prstGeom>
          <a:ln>
            <a:noFill/>
            <a:prstDash val="solid"/>
          </a:ln>
        </p:spPr>
      </p:pic>
      <p:sp>
        <p:nvSpPr>
          <p:cNvPr id="11" name="AutoShape 11"/>
          <p:cNvSpPr/>
          <p:nvPr/>
        </p:nvSpPr>
        <p:spPr>
          <a:xfrm>
            <a:off x="334718" y="10972490"/>
            <a:ext cx="9723052" cy="25781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Face, dollar bill, garfied, </a:t>
            </a:r>
            <a:endParaRPr lang="en-US" sz="1100"/>
          </a:p>
          <a:p>
            <a:pPr indent="0" algn="l">
              <a:lnSpc>
                <a:spcPct val="125000"/>
              </a:lnSpc>
            </a:pPr>
            <a:r>
              <a:rPr lang="en-US" sz="4500" b="1" i="0" u="none" strike="noStrike">
                <a:solidFill>
                  <a:srgbClr val="1F2329"/>
                </a:solidFill>
                <a:latin typeface="Roboto"/>
                <a:ea typeface="Roboto"/>
                <a:cs typeface="Roboto"/>
                <a:sym typeface="Roboto"/>
              </a:rPr>
              <a:t>motor bike, windsor chair, stop sign</a:t>
            </a:r>
          </a:p>
          <a:p>
            <a:pPr indent="0" algn="l">
              <a:lnSpc>
                <a:spcPct val="125000"/>
              </a:lnSpc>
            </a:pPr>
            <a:r>
              <a:rPr lang="en-US" sz="4500" b="1" i="0" u="none" strike="noStrike">
                <a:solidFill>
                  <a:srgbClr val="1F2329"/>
                </a:solidFill>
                <a:latin typeface="Roboto"/>
                <a:ea typeface="Roboto"/>
                <a:cs typeface="Roboto"/>
                <a:sym typeface="Roboto"/>
              </a:rPr>
              <a:t>6 classess, n = 1474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Dataset &amp; Preprocessing</a:t>
            </a:r>
          </a:p>
        </p:txBody>
      </p:sp>
      <p:sp>
        <p:nvSpPr>
          <p:cNvPr id="3" name="AutoShape 3"/>
          <p:cNvSpPr/>
          <p:nvPr/>
        </p:nvSpPr>
        <p:spPr>
          <a:xfrm>
            <a:off x="629229" y="2779287"/>
            <a:ext cx="19748828" cy="17145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000" b="1" i="0" u="none" strike="noStrike" dirty="0">
                <a:solidFill>
                  <a:srgbClr val="1F2329"/>
                </a:solidFill>
                <a:latin typeface="Roboto"/>
                <a:ea typeface="Roboto"/>
                <a:cs typeface="Roboto"/>
                <a:sym typeface="Roboto"/>
              </a:rPr>
              <a:t>COIL-20: image dataset has </a:t>
            </a:r>
            <a:r>
              <a:rPr lang="en-US" sz="4000" b="1" dirty="0">
                <a:solidFill>
                  <a:srgbClr val="1F2329"/>
                </a:solidFill>
                <a:latin typeface="Roboto"/>
                <a:ea typeface="Roboto"/>
                <a:cs typeface="Roboto"/>
                <a:sym typeface="Roboto"/>
              </a:rPr>
              <a:t>20</a:t>
            </a:r>
            <a:r>
              <a:rPr lang="en-US" sz="4000" b="1" i="0" u="none" strike="noStrike" dirty="0">
                <a:solidFill>
                  <a:srgbClr val="1F2329"/>
                </a:solidFill>
                <a:latin typeface="Roboto"/>
                <a:ea typeface="Roboto"/>
                <a:cs typeface="Roboto"/>
                <a:sym typeface="Roboto"/>
              </a:rPr>
              <a:t> categories of images</a:t>
            </a:r>
            <a:endParaRPr lang="en-US" sz="4000" dirty="0"/>
          </a:p>
          <a:p>
            <a:pPr>
              <a:lnSpc>
                <a:spcPct val="125000"/>
              </a:lnSpc>
            </a:pPr>
            <a:r>
              <a:rPr lang="en-US" altLang="zh-CN" sz="3200" dirty="0"/>
              <a:t>Each object was placed on a motorized turntable and photographed every </a:t>
            </a:r>
            <a:r>
              <a:rPr lang="en-US" altLang="zh-CN" sz="3200" b="1" dirty="0"/>
              <a:t>5 degrees</a:t>
            </a:r>
            <a:r>
              <a:rPr lang="en-US" altLang="zh-CN" sz="3200" dirty="0"/>
              <a:t>, resulting in </a:t>
            </a:r>
            <a:r>
              <a:rPr lang="en-US" altLang="zh-CN" sz="3200" b="1" dirty="0"/>
              <a:t>72 images per object</a:t>
            </a:r>
            <a:r>
              <a:rPr lang="en-US" altLang="zh-CN" sz="3200" dirty="0"/>
              <a:t>. This covers a full 360-degree rotation.</a:t>
            </a:r>
            <a:endParaRPr lang="en-US" sz="2400" b="1" i="0" u="none" strike="noStrike" dirty="0">
              <a:solidFill>
                <a:srgbClr val="1F2329"/>
              </a:solidFill>
              <a:latin typeface="Roboto"/>
              <a:ea typeface="Roboto"/>
              <a:cs typeface="Roboto"/>
              <a:sym typeface="Roboto"/>
            </a:endParaRPr>
          </a:p>
        </p:txBody>
      </p:sp>
      <p:sp>
        <p:nvSpPr>
          <p:cNvPr id="4" name="AutoShape 4"/>
          <p:cNvSpPr/>
          <p:nvPr/>
        </p:nvSpPr>
        <p:spPr>
          <a:xfrm>
            <a:off x="13297559" y="4201751"/>
            <a:ext cx="9576110" cy="6273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4700" b="0" i="0" u="none" strike="noStrike" dirty="0">
                <a:solidFill>
                  <a:srgbClr val="1F2329"/>
                </a:solidFill>
                <a:latin typeface="Roboto"/>
                <a:ea typeface="Roboto"/>
                <a:cs typeface="Roboto"/>
                <a:sym typeface="Roboto"/>
              </a:rPr>
              <a:t>In total 3 views:</a:t>
            </a:r>
            <a:endParaRPr lang="en-US" sz="1100" dirty="0"/>
          </a:p>
          <a:p>
            <a:pPr marL="596900" indent="-596900" algn="l">
              <a:lnSpc>
                <a:spcPct val="125000"/>
              </a:lnSpc>
              <a:buClr>
                <a:srgbClr val="1F2329"/>
              </a:buClr>
              <a:buChar char="•"/>
            </a:pPr>
            <a:r>
              <a:rPr lang="en-US" sz="4700" dirty="0">
                <a:solidFill>
                  <a:srgbClr val="1F2329"/>
                </a:solidFill>
                <a:latin typeface="Roboto"/>
                <a:ea typeface="Roboto"/>
                <a:cs typeface="Roboto"/>
                <a:sym typeface="Roboto"/>
              </a:rPr>
              <a:t>3304</a:t>
            </a:r>
            <a:r>
              <a:rPr lang="en-US" sz="4700" b="0" i="0" u="none" strike="noStrike" dirty="0">
                <a:solidFill>
                  <a:srgbClr val="1F2329"/>
                </a:solidFill>
                <a:latin typeface="Roboto"/>
                <a:ea typeface="Roboto"/>
                <a:cs typeface="Roboto"/>
                <a:sym typeface="Roboto"/>
              </a:rPr>
              <a:t>-D LBP feature</a:t>
            </a:r>
          </a:p>
          <a:p>
            <a:pPr marL="596900" indent="-596900" algn="l">
              <a:lnSpc>
                <a:spcPct val="125000"/>
              </a:lnSpc>
              <a:buClr>
                <a:srgbClr val="1F2329"/>
              </a:buClr>
              <a:buChar char="•"/>
            </a:pPr>
            <a:r>
              <a:rPr lang="en-US" sz="4700" dirty="0">
                <a:solidFill>
                  <a:srgbClr val="1F2329"/>
                </a:solidFill>
                <a:latin typeface="Roboto"/>
                <a:ea typeface="Roboto"/>
                <a:cs typeface="Roboto"/>
                <a:sym typeface="Roboto"/>
              </a:rPr>
              <a:t>1024</a:t>
            </a:r>
            <a:r>
              <a:rPr lang="en-US" sz="4700" b="0" i="0" u="none" strike="noStrike" dirty="0">
                <a:solidFill>
                  <a:srgbClr val="1F2329"/>
                </a:solidFill>
                <a:latin typeface="Roboto"/>
                <a:ea typeface="Roboto"/>
                <a:cs typeface="Roboto"/>
                <a:sym typeface="Roboto"/>
              </a:rPr>
              <a:t>-D Intensity feature </a:t>
            </a:r>
          </a:p>
          <a:p>
            <a:pPr marL="596900" indent="-596900" algn="l">
              <a:lnSpc>
                <a:spcPct val="125000"/>
              </a:lnSpc>
              <a:buClr>
                <a:srgbClr val="1F2329"/>
              </a:buClr>
              <a:buChar char="•"/>
            </a:pPr>
            <a:r>
              <a:rPr lang="en-US" sz="4700" dirty="0">
                <a:solidFill>
                  <a:srgbClr val="1F2329"/>
                </a:solidFill>
                <a:latin typeface="Roboto"/>
                <a:ea typeface="Roboto"/>
                <a:cs typeface="Roboto"/>
                <a:sym typeface="Roboto"/>
              </a:rPr>
              <a:t>6750</a:t>
            </a:r>
            <a:r>
              <a:rPr lang="en-US" sz="4700" b="0" i="0" u="none" strike="noStrike" dirty="0">
                <a:solidFill>
                  <a:srgbClr val="1F2329"/>
                </a:solidFill>
                <a:latin typeface="Roboto"/>
                <a:ea typeface="Roboto"/>
                <a:cs typeface="Roboto"/>
                <a:sym typeface="Roboto"/>
              </a:rPr>
              <a:t>-D Gabor feature</a:t>
            </a:r>
          </a:p>
        </p:txBody>
      </p:sp>
      <p:sp>
        <p:nvSpPr>
          <p:cNvPr id="11" name="AutoShape 11"/>
          <p:cNvSpPr/>
          <p:nvPr/>
        </p:nvSpPr>
        <p:spPr>
          <a:xfrm>
            <a:off x="629229" y="10706934"/>
            <a:ext cx="10821471" cy="2578100"/>
          </a:xfrm>
          <a:prstGeom prst="rect">
            <a:avLst/>
          </a:prstGeom>
          <a:noFill/>
          <a:ln w="25400">
            <a:noFill/>
            <a:prstDash val="solid"/>
          </a:ln>
          <a:effectLst/>
        </p:spPr>
        <p:txBody>
          <a:bodyPr wrap="square" lIns="0" tIns="0" rIns="0" bIns="0" rtlCol="0" anchor="t">
            <a:noAutofit/>
          </a:bodyPr>
          <a:lstStyle/>
          <a:p>
            <a:pPr>
              <a:lnSpc>
                <a:spcPct val="125000"/>
              </a:lnSpc>
            </a:pPr>
            <a:r>
              <a:rPr lang="en-US" sz="4500" b="1" i="0" u="none" strike="noStrike" dirty="0">
                <a:solidFill>
                  <a:srgbClr val="1F2329"/>
                </a:solidFill>
                <a:latin typeface="Roboto"/>
                <a:ea typeface="Roboto"/>
                <a:cs typeface="Roboto"/>
                <a:sym typeface="Roboto"/>
              </a:rPr>
              <a:t>toys, tools, and household items, etc.</a:t>
            </a:r>
          </a:p>
          <a:p>
            <a:pPr indent="0" algn="l">
              <a:lnSpc>
                <a:spcPct val="125000"/>
              </a:lnSpc>
            </a:pPr>
            <a:r>
              <a:rPr lang="en-US" sz="4500" b="1" i="0" u="none" strike="noStrike" dirty="0">
                <a:solidFill>
                  <a:srgbClr val="1F2329"/>
                </a:solidFill>
                <a:latin typeface="Roboto"/>
                <a:ea typeface="Roboto"/>
                <a:cs typeface="Roboto"/>
                <a:sym typeface="Roboto"/>
              </a:rPr>
              <a:t>20 </a:t>
            </a:r>
            <a:r>
              <a:rPr lang="en-US" sz="4500" b="1" i="0" u="none" strike="noStrike" dirty="0" err="1">
                <a:solidFill>
                  <a:srgbClr val="1F2329"/>
                </a:solidFill>
                <a:latin typeface="Roboto"/>
                <a:ea typeface="Roboto"/>
                <a:cs typeface="Roboto"/>
                <a:sym typeface="Roboto"/>
              </a:rPr>
              <a:t>classess</a:t>
            </a:r>
            <a:r>
              <a:rPr lang="en-US" sz="4500" b="1" i="0" u="none" strike="noStrike" dirty="0">
                <a:solidFill>
                  <a:srgbClr val="1F2329"/>
                </a:solidFill>
                <a:latin typeface="Roboto"/>
                <a:ea typeface="Roboto"/>
                <a:cs typeface="Roboto"/>
                <a:sym typeface="Roboto"/>
              </a:rPr>
              <a:t>, n = </a:t>
            </a:r>
            <a:r>
              <a:rPr lang="en-US" sz="4500" b="1" dirty="0">
                <a:solidFill>
                  <a:srgbClr val="1F2329"/>
                </a:solidFill>
                <a:latin typeface="Roboto"/>
                <a:ea typeface="Roboto"/>
                <a:cs typeface="Roboto"/>
                <a:sym typeface="Roboto"/>
              </a:rPr>
              <a:t>20 * 72 = 1440</a:t>
            </a:r>
          </a:p>
          <a:p>
            <a:pPr indent="0" algn="l">
              <a:lnSpc>
                <a:spcPct val="125000"/>
              </a:lnSpc>
            </a:pPr>
            <a:endParaRPr lang="en-US" sz="4500" b="1" i="0" u="none" strike="noStrike" dirty="0">
              <a:solidFill>
                <a:srgbClr val="1F2329"/>
              </a:solidFill>
              <a:latin typeface="Roboto"/>
              <a:ea typeface="Roboto"/>
              <a:cs typeface="Roboto"/>
              <a:sym typeface="Roboto"/>
            </a:endParaRPr>
          </a:p>
        </p:txBody>
      </p:sp>
      <p:pic>
        <p:nvPicPr>
          <p:cNvPr id="13" name="图片 12">
            <a:extLst>
              <a:ext uri="{FF2B5EF4-FFF2-40B4-BE49-F238E27FC236}">
                <a16:creationId xmlns:a16="http://schemas.microsoft.com/office/drawing/2014/main" id="{405D12D0-4F60-2525-162B-495DB1E4758A}"/>
              </a:ext>
            </a:extLst>
          </p:cNvPr>
          <p:cNvPicPr>
            <a:picLocks noChangeAspect="1"/>
          </p:cNvPicPr>
          <p:nvPr/>
        </p:nvPicPr>
        <p:blipFill>
          <a:blip r:embed="rId3"/>
          <a:stretch>
            <a:fillRect/>
          </a:stretch>
        </p:blipFill>
        <p:spPr>
          <a:xfrm>
            <a:off x="629229" y="5020294"/>
            <a:ext cx="812800" cy="812800"/>
          </a:xfrm>
          <a:prstGeom prst="rect">
            <a:avLst/>
          </a:prstGeom>
        </p:spPr>
      </p:pic>
      <p:pic>
        <p:nvPicPr>
          <p:cNvPr id="15" name="图片 14">
            <a:extLst>
              <a:ext uri="{FF2B5EF4-FFF2-40B4-BE49-F238E27FC236}">
                <a16:creationId xmlns:a16="http://schemas.microsoft.com/office/drawing/2014/main" id="{075F3863-7C5C-CD67-7F95-0421A03CE904}"/>
              </a:ext>
            </a:extLst>
          </p:cNvPr>
          <p:cNvPicPr>
            <a:picLocks noChangeAspect="1"/>
          </p:cNvPicPr>
          <p:nvPr/>
        </p:nvPicPr>
        <p:blipFill>
          <a:blip r:embed="rId4"/>
          <a:stretch>
            <a:fillRect/>
          </a:stretch>
        </p:blipFill>
        <p:spPr>
          <a:xfrm>
            <a:off x="1741304" y="5020294"/>
            <a:ext cx="812800" cy="812800"/>
          </a:xfrm>
          <a:prstGeom prst="rect">
            <a:avLst/>
          </a:prstGeom>
        </p:spPr>
      </p:pic>
      <p:pic>
        <p:nvPicPr>
          <p:cNvPr id="17" name="图片 16">
            <a:extLst>
              <a:ext uri="{FF2B5EF4-FFF2-40B4-BE49-F238E27FC236}">
                <a16:creationId xmlns:a16="http://schemas.microsoft.com/office/drawing/2014/main" id="{5354AFEE-37B4-5C5A-AB74-A692B7DD2476}"/>
              </a:ext>
            </a:extLst>
          </p:cNvPr>
          <p:cNvPicPr>
            <a:picLocks noChangeAspect="1"/>
          </p:cNvPicPr>
          <p:nvPr/>
        </p:nvPicPr>
        <p:blipFill>
          <a:blip r:embed="rId5"/>
          <a:stretch>
            <a:fillRect/>
          </a:stretch>
        </p:blipFill>
        <p:spPr>
          <a:xfrm>
            <a:off x="2853379" y="5020294"/>
            <a:ext cx="812800" cy="812800"/>
          </a:xfrm>
          <a:prstGeom prst="rect">
            <a:avLst/>
          </a:prstGeom>
        </p:spPr>
      </p:pic>
      <p:pic>
        <p:nvPicPr>
          <p:cNvPr id="19" name="图片 18">
            <a:extLst>
              <a:ext uri="{FF2B5EF4-FFF2-40B4-BE49-F238E27FC236}">
                <a16:creationId xmlns:a16="http://schemas.microsoft.com/office/drawing/2014/main" id="{E786D23B-D815-ED18-97EA-4FA48213D26E}"/>
              </a:ext>
            </a:extLst>
          </p:cNvPr>
          <p:cNvPicPr>
            <a:picLocks noChangeAspect="1"/>
          </p:cNvPicPr>
          <p:nvPr/>
        </p:nvPicPr>
        <p:blipFill>
          <a:blip r:embed="rId6"/>
          <a:stretch>
            <a:fillRect/>
          </a:stretch>
        </p:blipFill>
        <p:spPr>
          <a:xfrm>
            <a:off x="3965454" y="5020294"/>
            <a:ext cx="812800" cy="812800"/>
          </a:xfrm>
          <a:prstGeom prst="rect">
            <a:avLst/>
          </a:prstGeom>
        </p:spPr>
      </p:pic>
      <p:pic>
        <p:nvPicPr>
          <p:cNvPr id="21" name="图片 20">
            <a:extLst>
              <a:ext uri="{FF2B5EF4-FFF2-40B4-BE49-F238E27FC236}">
                <a16:creationId xmlns:a16="http://schemas.microsoft.com/office/drawing/2014/main" id="{3B3DD530-BC13-541D-12CE-5F5C80279200}"/>
              </a:ext>
            </a:extLst>
          </p:cNvPr>
          <p:cNvPicPr>
            <a:picLocks noChangeAspect="1"/>
          </p:cNvPicPr>
          <p:nvPr/>
        </p:nvPicPr>
        <p:blipFill>
          <a:blip r:embed="rId7"/>
          <a:stretch>
            <a:fillRect/>
          </a:stretch>
        </p:blipFill>
        <p:spPr>
          <a:xfrm>
            <a:off x="5077529" y="5020294"/>
            <a:ext cx="812800" cy="812800"/>
          </a:xfrm>
          <a:prstGeom prst="rect">
            <a:avLst/>
          </a:prstGeom>
        </p:spPr>
      </p:pic>
      <p:pic>
        <p:nvPicPr>
          <p:cNvPr id="23" name="图片 22">
            <a:extLst>
              <a:ext uri="{FF2B5EF4-FFF2-40B4-BE49-F238E27FC236}">
                <a16:creationId xmlns:a16="http://schemas.microsoft.com/office/drawing/2014/main" id="{FC91BC2E-F125-C8EB-2EE7-8D38B1F63A88}"/>
              </a:ext>
            </a:extLst>
          </p:cNvPr>
          <p:cNvPicPr>
            <a:picLocks noChangeAspect="1"/>
          </p:cNvPicPr>
          <p:nvPr/>
        </p:nvPicPr>
        <p:blipFill>
          <a:blip r:embed="rId8"/>
          <a:stretch>
            <a:fillRect/>
          </a:stretch>
        </p:blipFill>
        <p:spPr>
          <a:xfrm>
            <a:off x="6189604" y="5020294"/>
            <a:ext cx="812800" cy="812800"/>
          </a:xfrm>
          <a:prstGeom prst="rect">
            <a:avLst/>
          </a:prstGeom>
        </p:spPr>
      </p:pic>
      <p:pic>
        <p:nvPicPr>
          <p:cNvPr id="25" name="图片 24">
            <a:extLst>
              <a:ext uri="{FF2B5EF4-FFF2-40B4-BE49-F238E27FC236}">
                <a16:creationId xmlns:a16="http://schemas.microsoft.com/office/drawing/2014/main" id="{078E9B49-AEB0-FBFA-CA8B-56EE21C2A366}"/>
              </a:ext>
            </a:extLst>
          </p:cNvPr>
          <p:cNvPicPr>
            <a:picLocks noChangeAspect="1"/>
          </p:cNvPicPr>
          <p:nvPr/>
        </p:nvPicPr>
        <p:blipFill>
          <a:blip r:embed="rId9"/>
          <a:stretch>
            <a:fillRect/>
          </a:stretch>
        </p:blipFill>
        <p:spPr>
          <a:xfrm>
            <a:off x="7301679" y="5020294"/>
            <a:ext cx="812800" cy="812800"/>
          </a:xfrm>
          <a:prstGeom prst="rect">
            <a:avLst/>
          </a:prstGeom>
        </p:spPr>
      </p:pic>
      <p:pic>
        <p:nvPicPr>
          <p:cNvPr id="27" name="图片 26">
            <a:extLst>
              <a:ext uri="{FF2B5EF4-FFF2-40B4-BE49-F238E27FC236}">
                <a16:creationId xmlns:a16="http://schemas.microsoft.com/office/drawing/2014/main" id="{DE9C1F0D-B294-C7B8-FC59-F73236B06977}"/>
              </a:ext>
            </a:extLst>
          </p:cNvPr>
          <p:cNvPicPr>
            <a:picLocks noChangeAspect="1"/>
          </p:cNvPicPr>
          <p:nvPr/>
        </p:nvPicPr>
        <p:blipFill>
          <a:blip r:embed="rId10"/>
          <a:stretch>
            <a:fillRect/>
          </a:stretch>
        </p:blipFill>
        <p:spPr>
          <a:xfrm>
            <a:off x="8413754" y="5020294"/>
            <a:ext cx="812800" cy="812800"/>
          </a:xfrm>
          <a:prstGeom prst="rect">
            <a:avLst/>
          </a:prstGeom>
        </p:spPr>
      </p:pic>
      <p:pic>
        <p:nvPicPr>
          <p:cNvPr id="29" name="图片 28">
            <a:extLst>
              <a:ext uri="{FF2B5EF4-FFF2-40B4-BE49-F238E27FC236}">
                <a16:creationId xmlns:a16="http://schemas.microsoft.com/office/drawing/2014/main" id="{ABDE9307-8981-BDB1-A148-6EEEB9CF7779}"/>
              </a:ext>
            </a:extLst>
          </p:cNvPr>
          <p:cNvPicPr>
            <a:picLocks noChangeAspect="1"/>
          </p:cNvPicPr>
          <p:nvPr/>
        </p:nvPicPr>
        <p:blipFill>
          <a:blip r:embed="rId11"/>
          <a:stretch>
            <a:fillRect/>
          </a:stretch>
        </p:blipFill>
        <p:spPr>
          <a:xfrm>
            <a:off x="9525829" y="5020294"/>
            <a:ext cx="812800" cy="812800"/>
          </a:xfrm>
          <a:prstGeom prst="rect">
            <a:avLst/>
          </a:prstGeom>
        </p:spPr>
      </p:pic>
      <p:pic>
        <p:nvPicPr>
          <p:cNvPr id="31" name="图片 30">
            <a:extLst>
              <a:ext uri="{FF2B5EF4-FFF2-40B4-BE49-F238E27FC236}">
                <a16:creationId xmlns:a16="http://schemas.microsoft.com/office/drawing/2014/main" id="{F4FF59CC-143D-936D-21FC-5194A751D818}"/>
              </a:ext>
            </a:extLst>
          </p:cNvPr>
          <p:cNvPicPr>
            <a:picLocks noChangeAspect="1"/>
          </p:cNvPicPr>
          <p:nvPr/>
        </p:nvPicPr>
        <p:blipFill>
          <a:blip r:embed="rId12"/>
          <a:stretch>
            <a:fillRect/>
          </a:stretch>
        </p:blipFill>
        <p:spPr>
          <a:xfrm>
            <a:off x="10637900" y="5020294"/>
            <a:ext cx="812800" cy="812800"/>
          </a:xfrm>
          <a:prstGeom prst="rect">
            <a:avLst/>
          </a:prstGeom>
        </p:spPr>
      </p:pic>
      <p:pic>
        <p:nvPicPr>
          <p:cNvPr id="33" name="图片 32">
            <a:extLst>
              <a:ext uri="{FF2B5EF4-FFF2-40B4-BE49-F238E27FC236}">
                <a16:creationId xmlns:a16="http://schemas.microsoft.com/office/drawing/2014/main" id="{EAFA20AC-EC9C-F3A4-10C6-B8B63EAFE5B9}"/>
              </a:ext>
            </a:extLst>
          </p:cNvPr>
          <p:cNvPicPr>
            <a:picLocks noChangeAspect="1"/>
          </p:cNvPicPr>
          <p:nvPr/>
        </p:nvPicPr>
        <p:blipFill>
          <a:blip r:embed="rId13"/>
          <a:stretch>
            <a:fillRect/>
          </a:stretch>
        </p:blipFill>
        <p:spPr>
          <a:xfrm>
            <a:off x="629229" y="6164143"/>
            <a:ext cx="812800" cy="812800"/>
          </a:xfrm>
          <a:prstGeom prst="rect">
            <a:avLst/>
          </a:prstGeom>
        </p:spPr>
      </p:pic>
      <p:pic>
        <p:nvPicPr>
          <p:cNvPr id="35" name="图片 34">
            <a:extLst>
              <a:ext uri="{FF2B5EF4-FFF2-40B4-BE49-F238E27FC236}">
                <a16:creationId xmlns:a16="http://schemas.microsoft.com/office/drawing/2014/main" id="{4839D838-52D2-21DB-3344-4EDBE75971E3}"/>
              </a:ext>
            </a:extLst>
          </p:cNvPr>
          <p:cNvPicPr>
            <a:picLocks noChangeAspect="1"/>
          </p:cNvPicPr>
          <p:nvPr/>
        </p:nvPicPr>
        <p:blipFill>
          <a:blip r:embed="rId14"/>
          <a:stretch>
            <a:fillRect/>
          </a:stretch>
        </p:blipFill>
        <p:spPr>
          <a:xfrm>
            <a:off x="1741304" y="6164143"/>
            <a:ext cx="812800" cy="812800"/>
          </a:xfrm>
          <a:prstGeom prst="rect">
            <a:avLst/>
          </a:prstGeom>
        </p:spPr>
      </p:pic>
      <p:pic>
        <p:nvPicPr>
          <p:cNvPr id="37" name="图片 36">
            <a:extLst>
              <a:ext uri="{FF2B5EF4-FFF2-40B4-BE49-F238E27FC236}">
                <a16:creationId xmlns:a16="http://schemas.microsoft.com/office/drawing/2014/main" id="{510982F8-0501-AB80-D1CA-7EDCC6155606}"/>
              </a:ext>
            </a:extLst>
          </p:cNvPr>
          <p:cNvPicPr>
            <a:picLocks noChangeAspect="1"/>
          </p:cNvPicPr>
          <p:nvPr/>
        </p:nvPicPr>
        <p:blipFill>
          <a:blip r:embed="rId15"/>
          <a:stretch>
            <a:fillRect/>
          </a:stretch>
        </p:blipFill>
        <p:spPr>
          <a:xfrm>
            <a:off x="2853379" y="6164143"/>
            <a:ext cx="812800" cy="812800"/>
          </a:xfrm>
          <a:prstGeom prst="rect">
            <a:avLst/>
          </a:prstGeom>
        </p:spPr>
      </p:pic>
      <p:pic>
        <p:nvPicPr>
          <p:cNvPr id="39" name="图片 38">
            <a:extLst>
              <a:ext uri="{FF2B5EF4-FFF2-40B4-BE49-F238E27FC236}">
                <a16:creationId xmlns:a16="http://schemas.microsoft.com/office/drawing/2014/main" id="{BEE1F1DB-BB49-6C49-8F3E-DF4F118DD37B}"/>
              </a:ext>
            </a:extLst>
          </p:cNvPr>
          <p:cNvPicPr>
            <a:picLocks noChangeAspect="1"/>
          </p:cNvPicPr>
          <p:nvPr/>
        </p:nvPicPr>
        <p:blipFill>
          <a:blip r:embed="rId16"/>
          <a:stretch>
            <a:fillRect/>
          </a:stretch>
        </p:blipFill>
        <p:spPr>
          <a:xfrm>
            <a:off x="3965454" y="6164143"/>
            <a:ext cx="812800" cy="812800"/>
          </a:xfrm>
          <a:prstGeom prst="rect">
            <a:avLst/>
          </a:prstGeom>
        </p:spPr>
      </p:pic>
      <p:pic>
        <p:nvPicPr>
          <p:cNvPr id="41" name="图片 40">
            <a:extLst>
              <a:ext uri="{FF2B5EF4-FFF2-40B4-BE49-F238E27FC236}">
                <a16:creationId xmlns:a16="http://schemas.microsoft.com/office/drawing/2014/main" id="{8DA48EF4-8103-CD08-E18E-A96B80B3EEB9}"/>
              </a:ext>
            </a:extLst>
          </p:cNvPr>
          <p:cNvPicPr>
            <a:picLocks noChangeAspect="1"/>
          </p:cNvPicPr>
          <p:nvPr/>
        </p:nvPicPr>
        <p:blipFill>
          <a:blip r:embed="rId17"/>
          <a:stretch>
            <a:fillRect/>
          </a:stretch>
        </p:blipFill>
        <p:spPr>
          <a:xfrm>
            <a:off x="5077529" y="6164143"/>
            <a:ext cx="812800" cy="812800"/>
          </a:xfrm>
          <a:prstGeom prst="rect">
            <a:avLst/>
          </a:prstGeom>
        </p:spPr>
      </p:pic>
      <p:pic>
        <p:nvPicPr>
          <p:cNvPr id="43" name="图片 42">
            <a:extLst>
              <a:ext uri="{FF2B5EF4-FFF2-40B4-BE49-F238E27FC236}">
                <a16:creationId xmlns:a16="http://schemas.microsoft.com/office/drawing/2014/main" id="{313D3791-8173-BB07-F9C6-4275E0921F85}"/>
              </a:ext>
            </a:extLst>
          </p:cNvPr>
          <p:cNvPicPr>
            <a:picLocks noChangeAspect="1"/>
          </p:cNvPicPr>
          <p:nvPr/>
        </p:nvPicPr>
        <p:blipFill>
          <a:blip r:embed="rId18"/>
          <a:stretch>
            <a:fillRect/>
          </a:stretch>
        </p:blipFill>
        <p:spPr>
          <a:xfrm>
            <a:off x="6189604" y="6164143"/>
            <a:ext cx="812800" cy="812800"/>
          </a:xfrm>
          <a:prstGeom prst="rect">
            <a:avLst/>
          </a:prstGeom>
        </p:spPr>
      </p:pic>
      <p:pic>
        <p:nvPicPr>
          <p:cNvPr id="45" name="图片 44">
            <a:extLst>
              <a:ext uri="{FF2B5EF4-FFF2-40B4-BE49-F238E27FC236}">
                <a16:creationId xmlns:a16="http://schemas.microsoft.com/office/drawing/2014/main" id="{56851B06-D370-57C6-1806-62E2FB063A70}"/>
              </a:ext>
            </a:extLst>
          </p:cNvPr>
          <p:cNvPicPr>
            <a:picLocks noChangeAspect="1"/>
          </p:cNvPicPr>
          <p:nvPr/>
        </p:nvPicPr>
        <p:blipFill>
          <a:blip r:embed="rId19"/>
          <a:stretch>
            <a:fillRect/>
          </a:stretch>
        </p:blipFill>
        <p:spPr>
          <a:xfrm>
            <a:off x="7301679" y="6164143"/>
            <a:ext cx="812800" cy="812800"/>
          </a:xfrm>
          <a:prstGeom prst="rect">
            <a:avLst/>
          </a:prstGeom>
        </p:spPr>
      </p:pic>
      <p:pic>
        <p:nvPicPr>
          <p:cNvPr id="47" name="图片 46">
            <a:extLst>
              <a:ext uri="{FF2B5EF4-FFF2-40B4-BE49-F238E27FC236}">
                <a16:creationId xmlns:a16="http://schemas.microsoft.com/office/drawing/2014/main" id="{0AA9FE88-95B0-81E4-CAF1-C574BB6469E7}"/>
              </a:ext>
            </a:extLst>
          </p:cNvPr>
          <p:cNvPicPr>
            <a:picLocks noChangeAspect="1"/>
          </p:cNvPicPr>
          <p:nvPr/>
        </p:nvPicPr>
        <p:blipFill>
          <a:blip r:embed="rId20"/>
          <a:stretch>
            <a:fillRect/>
          </a:stretch>
        </p:blipFill>
        <p:spPr>
          <a:xfrm>
            <a:off x="8413754" y="6164143"/>
            <a:ext cx="812800" cy="812800"/>
          </a:xfrm>
          <a:prstGeom prst="rect">
            <a:avLst/>
          </a:prstGeom>
        </p:spPr>
      </p:pic>
      <p:pic>
        <p:nvPicPr>
          <p:cNvPr id="49" name="图片 48">
            <a:extLst>
              <a:ext uri="{FF2B5EF4-FFF2-40B4-BE49-F238E27FC236}">
                <a16:creationId xmlns:a16="http://schemas.microsoft.com/office/drawing/2014/main" id="{BD802F66-6654-7D87-2097-22DE12011386}"/>
              </a:ext>
            </a:extLst>
          </p:cNvPr>
          <p:cNvPicPr>
            <a:picLocks noChangeAspect="1"/>
          </p:cNvPicPr>
          <p:nvPr/>
        </p:nvPicPr>
        <p:blipFill>
          <a:blip r:embed="rId21"/>
          <a:stretch>
            <a:fillRect/>
          </a:stretch>
        </p:blipFill>
        <p:spPr>
          <a:xfrm>
            <a:off x="9525829" y="6164143"/>
            <a:ext cx="812800" cy="812800"/>
          </a:xfrm>
          <a:prstGeom prst="rect">
            <a:avLst/>
          </a:prstGeom>
        </p:spPr>
      </p:pic>
      <p:pic>
        <p:nvPicPr>
          <p:cNvPr id="51" name="图片 50">
            <a:extLst>
              <a:ext uri="{FF2B5EF4-FFF2-40B4-BE49-F238E27FC236}">
                <a16:creationId xmlns:a16="http://schemas.microsoft.com/office/drawing/2014/main" id="{211FB379-62F6-E495-8056-78C1AD2C9696}"/>
              </a:ext>
            </a:extLst>
          </p:cNvPr>
          <p:cNvPicPr>
            <a:picLocks noChangeAspect="1"/>
          </p:cNvPicPr>
          <p:nvPr/>
        </p:nvPicPr>
        <p:blipFill>
          <a:blip r:embed="rId22"/>
          <a:stretch>
            <a:fillRect/>
          </a:stretch>
        </p:blipFill>
        <p:spPr>
          <a:xfrm>
            <a:off x="10637900" y="6164143"/>
            <a:ext cx="812800" cy="812800"/>
          </a:xfrm>
          <a:prstGeom prst="rect">
            <a:avLst/>
          </a:prstGeom>
        </p:spPr>
      </p:pic>
      <p:pic>
        <p:nvPicPr>
          <p:cNvPr id="53" name="图片 52">
            <a:extLst>
              <a:ext uri="{FF2B5EF4-FFF2-40B4-BE49-F238E27FC236}">
                <a16:creationId xmlns:a16="http://schemas.microsoft.com/office/drawing/2014/main" id="{428756F6-E3D1-A170-DFCC-8A645BAC1E2A}"/>
              </a:ext>
            </a:extLst>
          </p:cNvPr>
          <p:cNvPicPr>
            <a:picLocks noChangeAspect="1"/>
          </p:cNvPicPr>
          <p:nvPr/>
        </p:nvPicPr>
        <p:blipFill>
          <a:blip r:embed="rId23"/>
          <a:stretch>
            <a:fillRect/>
          </a:stretch>
        </p:blipFill>
        <p:spPr>
          <a:xfrm>
            <a:off x="629229" y="7307992"/>
            <a:ext cx="812800" cy="812800"/>
          </a:xfrm>
          <a:prstGeom prst="rect">
            <a:avLst/>
          </a:prstGeom>
        </p:spPr>
      </p:pic>
      <p:pic>
        <p:nvPicPr>
          <p:cNvPr id="55" name="图片 54">
            <a:extLst>
              <a:ext uri="{FF2B5EF4-FFF2-40B4-BE49-F238E27FC236}">
                <a16:creationId xmlns:a16="http://schemas.microsoft.com/office/drawing/2014/main" id="{2252EC65-01B7-A7BA-D868-381D3AD6E0EA}"/>
              </a:ext>
            </a:extLst>
          </p:cNvPr>
          <p:cNvPicPr>
            <a:picLocks noChangeAspect="1"/>
          </p:cNvPicPr>
          <p:nvPr/>
        </p:nvPicPr>
        <p:blipFill>
          <a:blip r:embed="rId24"/>
          <a:stretch>
            <a:fillRect/>
          </a:stretch>
        </p:blipFill>
        <p:spPr>
          <a:xfrm>
            <a:off x="1741304" y="7307992"/>
            <a:ext cx="812800" cy="812800"/>
          </a:xfrm>
          <a:prstGeom prst="rect">
            <a:avLst/>
          </a:prstGeom>
        </p:spPr>
      </p:pic>
      <p:pic>
        <p:nvPicPr>
          <p:cNvPr id="57" name="图片 56">
            <a:extLst>
              <a:ext uri="{FF2B5EF4-FFF2-40B4-BE49-F238E27FC236}">
                <a16:creationId xmlns:a16="http://schemas.microsoft.com/office/drawing/2014/main" id="{9B759E15-1DED-FF96-97EC-8C83B3E5BCC2}"/>
              </a:ext>
            </a:extLst>
          </p:cNvPr>
          <p:cNvPicPr>
            <a:picLocks noChangeAspect="1"/>
          </p:cNvPicPr>
          <p:nvPr/>
        </p:nvPicPr>
        <p:blipFill>
          <a:blip r:embed="rId25"/>
          <a:stretch>
            <a:fillRect/>
          </a:stretch>
        </p:blipFill>
        <p:spPr>
          <a:xfrm>
            <a:off x="2853379" y="7307992"/>
            <a:ext cx="812800" cy="812800"/>
          </a:xfrm>
          <a:prstGeom prst="rect">
            <a:avLst/>
          </a:prstGeom>
        </p:spPr>
      </p:pic>
      <p:pic>
        <p:nvPicPr>
          <p:cNvPr id="59" name="图片 58">
            <a:extLst>
              <a:ext uri="{FF2B5EF4-FFF2-40B4-BE49-F238E27FC236}">
                <a16:creationId xmlns:a16="http://schemas.microsoft.com/office/drawing/2014/main" id="{8E6FBDBF-49D0-6F18-E08C-49EADD17A1B4}"/>
              </a:ext>
            </a:extLst>
          </p:cNvPr>
          <p:cNvPicPr>
            <a:picLocks noChangeAspect="1"/>
          </p:cNvPicPr>
          <p:nvPr/>
        </p:nvPicPr>
        <p:blipFill>
          <a:blip r:embed="rId26"/>
          <a:stretch>
            <a:fillRect/>
          </a:stretch>
        </p:blipFill>
        <p:spPr>
          <a:xfrm>
            <a:off x="3965454" y="7307992"/>
            <a:ext cx="812800" cy="812800"/>
          </a:xfrm>
          <a:prstGeom prst="rect">
            <a:avLst/>
          </a:prstGeom>
        </p:spPr>
      </p:pic>
      <p:pic>
        <p:nvPicPr>
          <p:cNvPr id="61" name="图片 60">
            <a:extLst>
              <a:ext uri="{FF2B5EF4-FFF2-40B4-BE49-F238E27FC236}">
                <a16:creationId xmlns:a16="http://schemas.microsoft.com/office/drawing/2014/main" id="{1CE4DF40-0DB7-4916-4FCA-09B1BAD8BE02}"/>
              </a:ext>
            </a:extLst>
          </p:cNvPr>
          <p:cNvPicPr>
            <a:picLocks noChangeAspect="1"/>
          </p:cNvPicPr>
          <p:nvPr/>
        </p:nvPicPr>
        <p:blipFill>
          <a:blip r:embed="rId27"/>
          <a:stretch>
            <a:fillRect/>
          </a:stretch>
        </p:blipFill>
        <p:spPr>
          <a:xfrm>
            <a:off x="5077529" y="7307992"/>
            <a:ext cx="812800" cy="812800"/>
          </a:xfrm>
          <a:prstGeom prst="rect">
            <a:avLst/>
          </a:prstGeom>
        </p:spPr>
      </p:pic>
      <p:pic>
        <p:nvPicPr>
          <p:cNvPr id="63" name="图片 62">
            <a:extLst>
              <a:ext uri="{FF2B5EF4-FFF2-40B4-BE49-F238E27FC236}">
                <a16:creationId xmlns:a16="http://schemas.microsoft.com/office/drawing/2014/main" id="{BBB69129-6C89-C36F-6D2E-6237CF4B214B}"/>
              </a:ext>
            </a:extLst>
          </p:cNvPr>
          <p:cNvPicPr>
            <a:picLocks noChangeAspect="1"/>
          </p:cNvPicPr>
          <p:nvPr/>
        </p:nvPicPr>
        <p:blipFill>
          <a:blip r:embed="rId28"/>
          <a:stretch>
            <a:fillRect/>
          </a:stretch>
        </p:blipFill>
        <p:spPr>
          <a:xfrm>
            <a:off x="6189604" y="7307992"/>
            <a:ext cx="812800" cy="812800"/>
          </a:xfrm>
          <a:prstGeom prst="rect">
            <a:avLst/>
          </a:prstGeom>
        </p:spPr>
      </p:pic>
      <p:pic>
        <p:nvPicPr>
          <p:cNvPr id="65" name="图片 64">
            <a:extLst>
              <a:ext uri="{FF2B5EF4-FFF2-40B4-BE49-F238E27FC236}">
                <a16:creationId xmlns:a16="http://schemas.microsoft.com/office/drawing/2014/main" id="{1AF07F6E-457F-8CCC-65EC-E5B2651E2A6D}"/>
              </a:ext>
            </a:extLst>
          </p:cNvPr>
          <p:cNvPicPr>
            <a:picLocks noChangeAspect="1"/>
          </p:cNvPicPr>
          <p:nvPr/>
        </p:nvPicPr>
        <p:blipFill>
          <a:blip r:embed="rId29"/>
          <a:stretch>
            <a:fillRect/>
          </a:stretch>
        </p:blipFill>
        <p:spPr>
          <a:xfrm>
            <a:off x="7301679" y="7307992"/>
            <a:ext cx="812800" cy="812800"/>
          </a:xfrm>
          <a:prstGeom prst="rect">
            <a:avLst/>
          </a:prstGeom>
        </p:spPr>
      </p:pic>
      <p:pic>
        <p:nvPicPr>
          <p:cNvPr id="67" name="图片 66">
            <a:extLst>
              <a:ext uri="{FF2B5EF4-FFF2-40B4-BE49-F238E27FC236}">
                <a16:creationId xmlns:a16="http://schemas.microsoft.com/office/drawing/2014/main" id="{DA081B74-A160-49E4-993A-084594726F47}"/>
              </a:ext>
            </a:extLst>
          </p:cNvPr>
          <p:cNvPicPr>
            <a:picLocks noChangeAspect="1"/>
          </p:cNvPicPr>
          <p:nvPr/>
        </p:nvPicPr>
        <p:blipFill>
          <a:blip r:embed="rId30"/>
          <a:stretch>
            <a:fillRect/>
          </a:stretch>
        </p:blipFill>
        <p:spPr>
          <a:xfrm>
            <a:off x="8413754" y="7307992"/>
            <a:ext cx="812800" cy="812800"/>
          </a:xfrm>
          <a:prstGeom prst="rect">
            <a:avLst/>
          </a:prstGeom>
        </p:spPr>
      </p:pic>
      <p:pic>
        <p:nvPicPr>
          <p:cNvPr id="69" name="图片 68">
            <a:extLst>
              <a:ext uri="{FF2B5EF4-FFF2-40B4-BE49-F238E27FC236}">
                <a16:creationId xmlns:a16="http://schemas.microsoft.com/office/drawing/2014/main" id="{FEC84A8A-0453-9B62-8262-C7FBDA65157D}"/>
              </a:ext>
            </a:extLst>
          </p:cNvPr>
          <p:cNvPicPr>
            <a:picLocks noChangeAspect="1"/>
          </p:cNvPicPr>
          <p:nvPr/>
        </p:nvPicPr>
        <p:blipFill>
          <a:blip r:embed="rId31"/>
          <a:stretch>
            <a:fillRect/>
          </a:stretch>
        </p:blipFill>
        <p:spPr>
          <a:xfrm>
            <a:off x="9525829" y="7307992"/>
            <a:ext cx="812800" cy="812800"/>
          </a:xfrm>
          <a:prstGeom prst="rect">
            <a:avLst/>
          </a:prstGeom>
        </p:spPr>
      </p:pic>
      <p:pic>
        <p:nvPicPr>
          <p:cNvPr id="71" name="图片 70">
            <a:extLst>
              <a:ext uri="{FF2B5EF4-FFF2-40B4-BE49-F238E27FC236}">
                <a16:creationId xmlns:a16="http://schemas.microsoft.com/office/drawing/2014/main" id="{B1D12005-814C-5B52-B24D-014E000246AF}"/>
              </a:ext>
            </a:extLst>
          </p:cNvPr>
          <p:cNvPicPr>
            <a:picLocks noChangeAspect="1"/>
          </p:cNvPicPr>
          <p:nvPr/>
        </p:nvPicPr>
        <p:blipFill>
          <a:blip r:embed="rId32"/>
          <a:stretch>
            <a:fillRect/>
          </a:stretch>
        </p:blipFill>
        <p:spPr>
          <a:xfrm>
            <a:off x="10637900" y="7307992"/>
            <a:ext cx="812800" cy="812800"/>
          </a:xfrm>
          <a:prstGeom prst="rect">
            <a:avLst/>
          </a:prstGeom>
        </p:spPr>
      </p:pic>
      <p:pic>
        <p:nvPicPr>
          <p:cNvPr id="73" name="图片 72">
            <a:extLst>
              <a:ext uri="{FF2B5EF4-FFF2-40B4-BE49-F238E27FC236}">
                <a16:creationId xmlns:a16="http://schemas.microsoft.com/office/drawing/2014/main" id="{49B025D6-1050-205D-FBBA-C834038517ED}"/>
              </a:ext>
            </a:extLst>
          </p:cNvPr>
          <p:cNvPicPr>
            <a:picLocks noChangeAspect="1"/>
          </p:cNvPicPr>
          <p:nvPr/>
        </p:nvPicPr>
        <p:blipFill>
          <a:blip r:embed="rId33"/>
          <a:stretch>
            <a:fillRect/>
          </a:stretch>
        </p:blipFill>
        <p:spPr>
          <a:xfrm>
            <a:off x="632218" y="8451841"/>
            <a:ext cx="812800" cy="812800"/>
          </a:xfrm>
          <a:prstGeom prst="rect">
            <a:avLst/>
          </a:prstGeom>
        </p:spPr>
      </p:pic>
      <p:pic>
        <p:nvPicPr>
          <p:cNvPr id="75" name="图片 74">
            <a:extLst>
              <a:ext uri="{FF2B5EF4-FFF2-40B4-BE49-F238E27FC236}">
                <a16:creationId xmlns:a16="http://schemas.microsoft.com/office/drawing/2014/main" id="{A93F9BF2-1732-655D-B03A-4EBCDC6A9E80}"/>
              </a:ext>
            </a:extLst>
          </p:cNvPr>
          <p:cNvPicPr>
            <a:picLocks noChangeAspect="1"/>
          </p:cNvPicPr>
          <p:nvPr/>
        </p:nvPicPr>
        <p:blipFill>
          <a:blip r:embed="rId34"/>
          <a:stretch>
            <a:fillRect/>
          </a:stretch>
        </p:blipFill>
        <p:spPr>
          <a:xfrm>
            <a:off x="1743960" y="8451841"/>
            <a:ext cx="812800" cy="812800"/>
          </a:xfrm>
          <a:prstGeom prst="rect">
            <a:avLst/>
          </a:prstGeom>
        </p:spPr>
      </p:pic>
      <p:pic>
        <p:nvPicPr>
          <p:cNvPr id="77" name="图片 76">
            <a:extLst>
              <a:ext uri="{FF2B5EF4-FFF2-40B4-BE49-F238E27FC236}">
                <a16:creationId xmlns:a16="http://schemas.microsoft.com/office/drawing/2014/main" id="{6406B210-4D27-21B8-6C9C-A56132C91A13}"/>
              </a:ext>
            </a:extLst>
          </p:cNvPr>
          <p:cNvPicPr>
            <a:picLocks noChangeAspect="1"/>
          </p:cNvPicPr>
          <p:nvPr/>
        </p:nvPicPr>
        <p:blipFill>
          <a:blip r:embed="rId35"/>
          <a:stretch>
            <a:fillRect/>
          </a:stretch>
        </p:blipFill>
        <p:spPr>
          <a:xfrm>
            <a:off x="2855702" y="8451841"/>
            <a:ext cx="812800" cy="812800"/>
          </a:xfrm>
          <a:prstGeom prst="rect">
            <a:avLst/>
          </a:prstGeom>
        </p:spPr>
      </p:pic>
      <p:pic>
        <p:nvPicPr>
          <p:cNvPr id="79" name="图片 78">
            <a:extLst>
              <a:ext uri="{FF2B5EF4-FFF2-40B4-BE49-F238E27FC236}">
                <a16:creationId xmlns:a16="http://schemas.microsoft.com/office/drawing/2014/main" id="{92CD666D-70B3-20F3-C0FE-99CA247F08D0}"/>
              </a:ext>
            </a:extLst>
          </p:cNvPr>
          <p:cNvPicPr>
            <a:picLocks noChangeAspect="1"/>
          </p:cNvPicPr>
          <p:nvPr/>
        </p:nvPicPr>
        <p:blipFill>
          <a:blip r:embed="rId36"/>
          <a:stretch>
            <a:fillRect/>
          </a:stretch>
        </p:blipFill>
        <p:spPr>
          <a:xfrm>
            <a:off x="3967444" y="8451841"/>
            <a:ext cx="812800" cy="812800"/>
          </a:xfrm>
          <a:prstGeom prst="rect">
            <a:avLst/>
          </a:prstGeom>
        </p:spPr>
      </p:pic>
      <p:pic>
        <p:nvPicPr>
          <p:cNvPr id="81" name="图片 80">
            <a:extLst>
              <a:ext uri="{FF2B5EF4-FFF2-40B4-BE49-F238E27FC236}">
                <a16:creationId xmlns:a16="http://schemas.microsoft.com/office/drawing/2014/main" id="{05F0BAF2-7527-954F-4BB0-9745AD107C0E}"/>
              </a:ext>
            </a:extLst>
          </p:cNvPr>
          <p:cNvPicPr>
            <a:picLocks noChangeAspect="1"/>
          </p:cNvPicPr>
          <p:nvPr/>
        </p:nvPicPr>
        <p:blipFill>
          <a:blip r:embed="rId37"/>
          <a:stretch>
            <a:fillRect/>
          </a:stretch>
        </p:blipFill>
        <p:spPr>
          <a:xfrm>
            <a:off x="5079186" y="8451841"/>
            <a:ext cx="812800" cy="812800"/>
          </a:xfrm>
          <a:prstGeom prst="rect">
            <a:avLst/>
          </a:prstGeom>
        </p:spPr>
      </p:pic>
      <p:pic>
        <p:nvPicPr>
          <p:cNvPr id="83" name="图片 82">
            <a:extLst>
              <a:ext uri="{FF2B5EF4-FFF2-40B4-BE49-F238E27FC236}">
                <a16:creationId xmlns:a16="http://schemas.microsoft.com/office/drawing/2014/main" id="{49D2F945-4076-F0D4-A32C-EE5ABA765367}"/>
              </a:ext>
            </a:extLst>
          </p:cNvPr>
          <p:cNvPicPr>
            <a:picLocks noChangeAspect="1"/>
          </p:cNvPicPr>
          <p:nvPr/>
        </p:nvPicPr>
        <p:blipFill>
          <a:blip r:embed="rId38"/>
          <a:stretch>
            <a:fillRect/>
          </a:stretch>
        </p:blipFill>
        <p:spPr>
          <a:xfrm>
            <a:off x="6190928" y="8451841"/>
            <a:ext cx="812800" cy="812800"/>
          </a:xfrm>
          <a:prstGeom prst="rect">
            <a:avLst/>
          </a:prstGeom>
        </p:spPr>
      </p:pic>
      <p:pic>
        <p:nvPicPr>
          <p:cNvPr id="85" name="图片 84">
            <a:extLst>
              <a:ext uri="{FF2B5EF4-FFF2-40B4-BE49-F238E27FC236}">
                <a16:creationId xmlns:a16="http://schemas.microsoft.com/office/drawing/2014/main" id="{9629F531-F550-D27C-33FE-50A6D2AC915C}"/>
              </a:ext>
            </a:extLst>
          </p:cNvPr>
          <p:cNvPicPr>
            <a:picLocks noChangeAspect="1"/>
          </p:cNvPicPr>
          <p:nvPr/>
        </p:nvPicPr>
        <p:blipFill>
          <a:blip r:embed="rId39"/>
          <a:stretch>
            <a:fillRect/>
          </a:stretch>
        </p:blipFill>
        <p:spPr>
          <a:xfrm>
            <a:off x="7302670" y="8451841"/>
            <a:ext cx="812800" cy="812800"/>
          </a:xfrm>
          <a:prstGeom prst="rect">
            <a:avLst/>
          </a:prstGeom>
        </p:spPr>
      </p:pic>
      <p:pic>
        <p:nvPicPr>
          <p:cNvPr id="87" name="图片 86">
            <a:extLst>
              <a:ext uri="{FF2B5EF4-FFF2-40B4-BE49-F238E27FC236}">
                <a16:creationId xmlns:a16="http://schemas.microsoft.com/office/drawing/2014/main" id="{AC988FD3-7C70-4E28-8C6C-884BB3380E8E}"/>
              </a:ext>
            </a:extLst>
          </p:cNvPr>
          <p:cNvPicPr>
            <a:picLocks noChangeAspect="1"/>
          </p:cNvPicPr>
          <p:nvPr/>
        </p:nvPicPr>
        <p:blipFill>
          <a:blip r:embed="rId40"/>
          <a:stretch>
            <a:fillRect/>
          </a:stretch>
        </p:blipFill>
        <p:spPr>
          <a:xfrm>
            <a:off x="8414412" y="8451841"/>
            <a:ext cx="812800" cy="812800"/>
          </a:xfrm>
          <a:prstGeom prst="rect">
            <a:avLst/>
          </a:prstGeom>
        </p:spPr>
      </p:pic>
      <p:pic>
        <p:nvPicPr>
          <p:cNvPr id="89" name="图片 88">
            <a:extLst>
              <a:ext uri="{FF2B5EF4-FFF2-40B4-BE49-F238E27FC236}">
                <a16:creationId xmlns:a16="http://schemas.microsoft.com/office/drawing/2014/main" id="{D60526B1-6BB7-AA6A-86EC-A1C7823E8E4C}"/>
              </a:ext>
            </a:extLst>
          </p:cNvPr>
          <p:cNvPicPr>
            <a:picLocks noChangeAspect="1"/>
          </p:cNvPicPr>
          <p:nvPr/>
        </p:nvPicPr>
        <p:blipFill>
          <a:blip r:embed="rId41"/>
          <a:stretch>
            <a:fillRect/>
          </a:stretch>
        </p:blipFill>
        <p:spPr>
          <a:xfrm>
            <a:off x="9526154" y="8451841"/>
            <a:ext cx="812800" cy="812800"/>
          </a:xfrm>
          <a:prstGeom prst="rect">
            <a:avLst/>
          </a:prstGeom>
        </p:spPr>
      </p:pic>
      <p:pic>
        <p:nvPicPr>
          <p:cNvPr id="91" name="图片 90">
            <a:extLst>
              <a:ext uri="{FF2B5EF4-FFF2-40B4-BE49-F238E27FC236}">
                <a16:creationId xmlns:a16="http://schemas.microsoft.com/office/drawing/2014/main" id="{32D11E34-A671-E4F7-1B4A-44D26A27D7B4}"/>
              </a:ext>
            </a:extLst>
          </p:cNvPr>
          <p:cNvPicPr>
            <a:picLocks noChangeAspect="1"/>
          </p:cNvPicPr>
          <p:nvPr/>
        </p:nvPicPr>
        <p:blipFill>
          <a:blip r:embed="rId42"/>
          <a:stretch>
            <a:fillRect/>
          </a:stretch>
        </p:blipFill>
        <p:spPr>
          <a:xfrm>
            <a:off x="10637900" y="8451841"/>
            <a:ext cx="812800" cy="812800"/>
          </a:xfrm>
          <a:prstGeom prst="rect">
            <a:avLst/>
          </a:prstGeom>
        </p:spPr>
      </p:pic>
      <p:pic>
        <p:nvPicPr>
          <p:cNvPr id="93" name="图片 92">
            <a:extLst>
              <a:ext uri="{FF2B5EF4-FFF2-40B4-BE49-F238E27FC236}">
                <a16:creationId xmlns:a16="http://schemas.microsoft.com/office/drawing/2014/main" id="{C6A86588-2BE4-B46F-BF3F-98FFDC73CC3C}"/>
              </a:ext>
            </a:extLst>
          </p:cNvPr>
          <p:cNvPicPr>
            <a:picLocks noChangeAspect="1"/>
          </p:cNvPicPr>
          <p:nvPr/>
        </p:nvPicPr>
        <p:blipFill>
          <a:blip r:embed="rId43"/>
          <a:stretch>
            <a:fillRect/>
          </a:stretch>
        </p:blipFill>
        <p:spPr>
          <a:xfrm>
            <a:off x="629229" y="9595690"/>
            <a:ext cx="812800" cy="812800"/>
          </a:xfrm>
          <a:prstGeom prst="rect">
            <a:avLst/>
          </a:prstGeom>
        </p:spPr>
      </p:pic>
      <p:pic>
        <p:nvPicPr>
          <p:cNvPr id="95" name="图片 94">
            <a:extLst>
              <a:ext uri="{FF2B5EF4-FFF2-40B4-BE49-F238E27FC236}">
                <a16:creationId xmlns:a16="http://schemas.microsoft.com/office/drawing/2014/main" id="{D5D89F7D-1BD0-AA68-AC43-2F7C5A201B10}"/>
              </a:ext>
            </a:extLst>
          </p:cNvPr>
          <p:cNvPicPr>
            <a:picLocks noChangeAspect="1"/>
          </p:cNvPicPr>
          <p:nvPr/>
        </p:nvPicPr>
        <p:blipFill>
          <a:blip r:embed="rId44"/>
          <a:stretch>
            <a:fillRect/>
          </a:stretch>
        </p:blipFill>
        <p:spPr>
          <a:xfrm>
            <a:off x="1741304" y="9595690"/>
            <a:ext cx="812800" cy="812800"/>
          </a:xfrm>
          <a:prstGeom prst="rect">
            <a:avLst/>
          </a:prstGeom>
        </p:spPr>
      </p:pic>
      <p:pic>
        <p:nvPicPr>
          <p:cNvPr id="97" name="图片 96">
            <a:extLst>
              <a:ext uri="{FF2B5EF4-FFF2-40B4-BE49-F238E27FC236}">
                <a16:creationId xmlns:a16="http://schemas.microsoft.com/office/drawing/2014/main" id="{FF0A829B-8FDD-B443-4EA3-C3B93928EE33}"/>
              </a:ext>
            </a:extLst>
          </p:cNvPr>
          <p:cNvPicPr>
            <a:picLocks noChangeAspect="1"/>
          </p:cNvPicPr>
          <p:nvPr/>
        </p:nvPicPr>
        <p:blipFill>
          <a:blip r:embed="rId45"/>
          <a:stretch>
            <a:fillRect/>
          </a:stretch>
        </p:blipFill>
        <p:spPr>
          <a:xfrm>
            <a:off x="2853379" y="9595690"/>
            <a:ext cx="812800" cy="812800"/>
          </a:xfrm>
          <a:prstGeom prst="rect">
            <a:avLst/>
          </a:prstGeom>
        </p:spPr>
      </p:pic>
      <p:pic>
        <p:nvPicPr>
          <p:cNvPr id="99" name="图片 98">
            <a:extLst>
              <a:ext uri="{FF2B5EF4-FFF2-40B4-BE49-F238E27FC236}">
                <a16:creationId xmlns:a16="http://schemas.microsoft.com/office/drawing/2014/main" id="{8A261F25-CA5F-B8A9-E1C7-0551F26E6B4B}"/>
              </a:ext>
            </a:extLst>
          </p:cNvPr>
          <p:cNvPicPr>
            <a:picLocks noChangeAspect="1"/>
          </p:cNvPicPr>
          <p:nvPr/>
        </p:nvPicPr>
        <p:blipFill>
          <a:blip r:embed="rId46"/>
          <a:stretch>
            <a:fillRect/>
          </a:stretch>
        </p:blipFill>
        <p:spPr>
          <a:xfrm>
            <a:off x="3965454" y="9595690"/>
            <a:ext cx="812800" cy="812800"/>
          </a:xfrm>
          <a:prstGeom prst="rect">
            <a:avLst/>
          </a:prstGeom>
        </p:spPr>
      </p:pic>
      <p:pic>
        <p:nvPicPr>
          <p:cNvPr id="101" name="图片 100">
            <a:extLst>
              <a:ext uri="{FF2B5EF4-FFF2-40B4-BE49-F238E27FC236}">
                <a16:creationId xmlns:a16="http://schemas.microsoft.com/office/drawing/2014/main" id="{DD00DC17-A63A-0614-B629-A1CD85E18510}"/>
              </a:ext>
            </a:extLst>
          </p:cNvPr>
          <p:cNvPicPr>
            <a:picLocks noChangeAspect="1"/>
          </p:cNvPicPr>
          <p:nvPr/>
        </p:nvPicPr>
        <p:blipFill>
          <a:blip r:embed="rId47"/>
          <a:stretch>
            <a:fillRect/>
          </a:stretch>
        </p:blipFill>
        <p:spPr>
          <a:xfrm>
            <a:off x="5077529" y="9595690"/>
            <a:ext cx="812800" cy="812800"/>
          </a:xfrm>
          <a:prstGeom prst="rect">
            <a:avLst/>
          </a:prstGeom>
        </p:spPr>
      </p:pic>
      <p:pic>
        <p:nvPicPr>
          <p:cNvPr id="103" name="图片 102">
            <a:extLst>
              <a:ext uri="{FF2B5EF4-FFF2-40B4-BE49-F238E27FC236}">
                <a16:creationId xmlns:a16="http://schemas.microsoft.com/office/drawing/2014/main" id="{086A30E8-3175-22F8-194C-C2ACBE3C864D}"/>
              </a:ext>
            </a:extLst>
          </p:cNvPr>
          <p:cNvPicPr>
            <a:picLocks noChangeAspect="1"/>
          </p:cNvPicPr>
          <p:nvPr/>
        </p:nvPicPr>
        <p:blipFill>
          <a:blip r:embed="rId48"/>
          <a:stretch>
            <a:fillRect/>
          </a:stretch>
        </p:blipFill>
        <p:spPr>
          <a:xfrm>
            <a:off x="6189604" y="9595690"/>
            <a:ext cx="812800" cy="812800"/>
          </a:xfrm>
          <a:prstGeom prst="rect">
            <a:avLst/>
          </a:prstGeom>
        </p:spPr>
      </p:pic>
      <p:pic>
        <p:nvPicPr>
          <p:cNvPr id="105" name="图片 104">
            <a:extLst>
              <a:ext uri="{FF2B5EF4-FFF2-40B4-BE49-F238E27FC236}">
                <a16:creationId xmlns:a16="http://schemas.microsoft.com/office/drawing/2014/main" id="{852CEB03-29C3-9309-DE48-EA0ADB7017A0}"/>
              </a:ext>
            </a:extLst>
          </p:cNvPr>
          <p:cNvPicPr>
            <a:picLocks noChangeAspect="1"/>
          </p:cNvPicPr>
          <p:nvPr/>
        </p:nvPicPr>
        <p:blipFill>
          <a:blip r:embed="rId49"/>
          <a:stretch>
            <a:fillRect/>
          </a:stretch>
        </p:blipFill>
        <p:spPr>
          <a:xfrm>
            <a:off x="7301679" y="9595690"/>
            <a:ext cx="812800" cy="812800"/>
          </a:xfrm>
          <a:prstGeom prst="rect">
            <a:avLst/>
          </a:prstGeom>
        </p:spPr>
      </p:pic>
      <p:pic>
        <p:nvPicPr>
          <p:cNvPr id="107" name="图片 106">
            <a:extLst>
              <a:ext uri="{FF2B5EF4-FFF2-40B4-BE49-F238E27FC236}">
                <a16:creationId xmlns:a16="http://schemas.microsoft.com/office/drawing/2014/main" id="{9748B070-7D6E-5905-6AB6-73C440CEBA92}"/>
              </a:ext>
            </a:extLst>
          </p:cNvPr>
          <p:cNvPicPr>
            <a:picLocks noChangeAspect="1"/>
          </p:cNvPicPr>
          <p:nvPr/>
        </p:nvPicPr>
        <p:blipFill>
          <a:blip r:embed="rId50"/>
          <a:stretch>
            <a:fillRect/>
          </a:stretch>
        </p:blipFill>
        <p:spPr>
          <a:xfrm>
            <a:off x="8413754" y="9595690"/>
            <a:ext cx="812800" cy="812800"/>
          </a:xfrm>
          <a:prstGeom prst="rect">
            <a:avLst/>
          </a:prstGeom>
        </p:spPr>
      </p:pic>
      <p:pic>
        <p:nvPicPr>
          <p:cNvPr id="109" name="图片 108">
            <a:extLst>
              <a:ext uri="{FF2B5EF4-FFF2-40B4-BE49-F238E27FC236}">
                <a16:creationId xmlns:a16="http://schemas.microsoft.com/office/drawing/2014/main" id="{1C585C41-D6E4-49CB-DFE3-B296239FA034}"/>
              </a:ext>
            </a:extLst>
          </p:cNvPr>
          <p:cNvPicPr>
            <a:picLocks noChangeAspect="1"/>
          </p:cNvPicPr>
          <p:nvPr/>
        </p:nvPicPr>
        <p:blipFill>
          <a:blip r:embed="rId51"/>
          <a:stretch>
            <a:fillRect/>
          </a:stretch>
        </p:blipFill>
        <p:spPr>
          <a:xfrm>
            <a:off x="9525829" y="9595690"/>
            <a:ext cx="812800" cy="812800"/>
          </a:xfrm>
          <a:prstGeom prst="rect">
            <a:avLst/>
          </a:prstGeom>
        </p:spPr>
      </p:pic>
      <p:pic>
        <p:nvPicPr>
          <p:cNvPr id="111" name="图片 110">
            <a:extLst>
              <a:ext uri="{FF2B5EF4-FFF2-40B4-BE49-F238E27FC236}">
                <a16:creationId xmlns:a16="http://schemas.microsoft.com/office/drawing/2014/main" id="{2026C2BF-35E6-B182-A7AC-76AF56DCB006}"/>
              </a:ext>
            </a:extLst>
          </p:cNvPr>
          <p:cNvPicPr>
            <a:picLocks noChangeAspect="1"/>
          </p:cNvPicPr>
          <p:nvPr/>
        </p:nvPicPr>
        <p:blipFill>
          <a:blip r:embed="rId52"/>
          <a:stretch>
            <a:fillRect/>
          </a:stretch>
        </p:blipFill>
        <p:spPr>
          <a:xfrm>
            <a:off x="10637900" y="9595690"/>
            <a:ext cx="812800" cy="812800"/>
          </a:xfrm>
          <a:prstGeom prst="rect">
            <a:avLst/>
          </a:prstGeom>
        </p:spPr>
      </p:pic>
    </p:spTree>
    <p:extLst>
      <p:ext uri="{BB962C8B-B14F-4D97-AF65-F5344CB8AC3E}">
        <p14:creationId xmlns:p14="http://schemas.microsoft.com/office/powerpoint/2010/main" val="299911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hasCustomPrompt="1"/>
          </p:nvPr>
        </p:nvSpPr>
        <p:spPr>
          <a:xfrm>
            <a:off x="629230" y="2779287"/>
            <a:ext cx="10515600" cy="863600"/>
          </a:xfrm>
          <a:prstGeom prst="rect">
            <a:avLst/>
          </a:prstGeom>
        </p:spPr>
        <p:txBody>
          <a:bodyPr wrap="square" lIns="0" tIns="0" rIns="0" bIns="0">
            <a:noAutofit/>
          </a:bodyPr>
          <a:lstStyle>
            <a:lvl1pPr algn="l">
              <a:lnSpc>
                <a:spcPct val="125000"/>
              </a:lnSpc>
              <a:defRPr sz="4500" b="1" i="0" u="none" strike="noStrike">
                <a:solidFill>
                  <a:srgbClr val="1F2329">
                    <a:alpha val="100000"/>
                  </a:srgbClr>
                </a:solidFill>
                <a:latin typeface="Roboto"/>
              </a:defRPr>
            </a:lvl1pPr>
          </a:lstStyle>
          <a:p>
            <a:pPr indent="0" algn="l">
              <a:lnSpc>
                <a:spcPct val="125000"/>
              </a:lnSpc>
            </a:pPr>
            <a:r>
              <a:rPr lang="en-US" sz="4500" b="1" i="0" u="none" strike="noStrike">
                <a:solidFill>
                  <a:srgbClr val="1F2329"/>
                </a:solidFill>
                <a:latin typeface="Roboto"/>
                <a:ea typeface="Roboto"/>
                <a:cs typeface="Roboto"/>
                <a:sym typeface="Roboto"/>
              </a:rPr>
              <a:t>Initialize</a:t>
            </a: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Single view graph learning</a:t>
            </a:r>
          </a:p>
        </p:txBody>
      </p:sp>
      <p:pic>
        <p:nvPicPr>
          <p:cNvPr id="4" name="Picture 4"/>
          <p:cNvPicPr>
            <a:picLocks noChangeAspect="1"/>
          </p:cNvPicPr>
          <p:nvPr/>
        </p:nvPicPr>
        <p:blipFill>
          <a:blip r:embed="rId3"/>
          <a:stretch>
            <a:fillRect/>
          </a:stretch>
        </p:blipFill>
        <p:spPr>
          <a:xfrm>
            <a:off x="11766705" y="2779287"/>
            <a:ext cx="12141200" cy="7721600"/>
          </a:xfrm>
          <a:prstGeom prst="rect">
            <a:avLst/>
          </a:prstGeom>
          <a:ln>
            <a:noFill/>
            <a:prstDash val="solid"/>
          </a:ln>
        </p:spPr>
      </p:pic>
      <p:pic>
        <p:nvPicPr>
          <p:cNvPr id="5" name="Picture 5"/>
          <p:cNvPicPr>
            <a:picLocks noChangeAspect="1"/>
          </p:cNvPicPr>
          <p:nvPr/>
        </p:nvPicPr>
        <p:blipFill>
          <a:blip r:embed="rId4"/>
          <a:stretch>
            <a:fillRect/>
          </a:stretch>
        </p:blipFill>
        <p:spPr>
          <a:xfrm>
            <a:off x="629230" y="3642887"/>
            <a:ext cx="10515600" cy="2628900"/>
          </a:xfrm>
          <a:prstGeom prst="rect">
            <a:avLst/>
          </a:prstGeom>
          <a:ln>
            <a:noFill/>
            <a:prstDash val="solid"/>
          </a:ln>
        </p:spPr>
      </p:pic>
      <p:sp>
        <p:nvSpPr>
          <p:cNvPr id="6" name="AutoShape 6"/>
          <p:cNvSpPr/>
          <p:nvPr/>
        </p:nvSpPr>
        <p:spPr>
          <a:xfrm>
            <a:off x="12714840" y="5395177"/>
            <a:ext cx="10851530" cy="1589049"/>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7" name="AutoShape 7"/>
          <p:cNvSpPr/>
          <p:nvPr/>
        </p:nvSpPr>
        <p:spPr>
          <a:xfrm>
            <a:off x="629230" y="6858000"/>
            <a:ext cx="10515600"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Convergence</a:t>
            </a:r>
            <a:endParaRPr lang="en-US" sz="1100"/>
          </a:p>
        </p:txBody>
      </p:sp>
      <p:pic>
        <p:nvPicPr>
          <p:cNvPr id="8" name="Picture 8"/>
          <p:cNvPicPr>
            <a:picLocks noChangeAspect="1"/>
          </p:cNvPicPr>
          <p:nvPr/>
        </p:nvPicPr>
        <p:blipFill>
          <a:blip r:embed="rId5"/>
          <a:stretch>
            <a:fillRect/>
          </a:stretch>
        </p:blipFill>
        <p:spPr>
          <a:xfrm>
            <a:off x="454117" y="7721600"/>
            <a:ext cx="11401762" cy="2310161"/>
          </a:xfrm>
          <a:prstGeom prst="rect">
            <a:avLst/>
          </a:prstGeom>
          <a:ln>
            <a:noFill/>
            <a:prstDash val="solid"/>
          </a:ln>
        </p:spPr>
      </p:pic>
      <p:sp>
        <p:nvSpPr>
          <p:cNvPr id="9" name="AutoShape 9"/>
          <p:cNvSpPr/>
          <p:nvPr/>
        </p:nvSpPr>
        <p:spPr>
          <a:xfrm>
            <a:off x="5567219" y="7721600"/>
            <a:ext cx="3202711" cy="579089"/>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10" name="AutoShape 10"/>
          <p:cNvSpPr/>
          <p:nvPr/>
        </p:nvSpPr>
        <p:spPr>
          <a:xfrm>
            <a:off x="13282469" y="9110237"/>
            <a:ext cx="7126713" cy="716776"/>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cxnSp>
        <p:nvCxnSpPr>
          <p:cNvPr id="11" name="Connector 11"/>
          <p:cNvCxnSpPr/>
          <p:nvPr/>
        </p:nvCxnSpPr>
        <p:spPr>
          <a:xfrm>
            <a:off x="8972212" y="7987061"/>
            <a:ext cx="4181707" cy="1379963"/>
          </a:xfrm>
          <a:prstGeom prst="line">
            <a:avLst/>
          </a:prstGeom>
          <a:solidFill>
            <a:srgbClr val="DEE0E3">
              <a:alpha val="100000"/>
            </a:srgbClr>
          </a:solidFill>
          <a:ln w="76200" cap="flat" cmpd="sng">
            <a:solidFill>
              <a:srgbClr val="D83931">
                <a:alpha val="100000"/>
              </a:srgbClr>
            </a:solidFill>
            <a:prstDash val="solid"/>
            <a:round/>
            <a:headEnd type="arrow" w="lg" len="lg"/>
            <a:tailEnd type="arrow" w="lg" len="lg"/>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03818" y="4376234"/>
            <a:ext cx="10874425" cy="7674701"/>
          </a:xfrm>
          <a:prstGeom prst="rect">
            <a:avLst/>
          </a:prstGeom>
          <a:ln>
            <a:noFill/>
            <a:prstDash val="solid"/>
          </a:ln>
        </p:spPr>
      </p:pic>
      <p:sp>
        <p:nvSpPr>
          <p:cNvPr id="3" name="AutoShape 3"/>
          <p:cNvSpPr>
            <a:spLocks noGrp="1"/>
          </p:cNvSpPr>
          <p:nvPr>
            <p:ph type="body" sz="quarter" idx="1" hasCustomPrompt="1"/>
          </p:nvPr>
        </p:nvSpPr>
        <p:spPr>
          <a:xfrm>
            <a:off x="629230" y="2779287"/>
            <a:ext cx="10515600" cy="863600"/>
          </a:xfrm>
          <a:prstGeom prst="rect">
            <a:avLst/>
          </a:prstGeom>
        </p:spPr>
        <p:txBody>
          <a:bodyPr wrap="square" lIns="0" tIns="0" rIns="0" bIns="0">
            <a:noAutofit/>
          </a:bodyPr>
          <a:lstStyle>
            <a:lvl1pPr algn="l">
              <a:lnSpc>
                <a:spcPct val="125000"/>
              </a:lnSpc>
              <a:defRPr sz="4500" b="1" i="0" u="none" strike="noStrike">
                <a:solidFill>
                  <a:srgbClr val="1F2329">
                    <a:alpha val="100000"/>
                  </a:srgbClr>
                </a:solidFill>
                <a:latin typeface="Roboto"/>
              </a:defRPr>
            </a:lvl1pPr>
          </a:lstStyle>
          <a:p>
            <a:pPr indent="0" algn="l">
              <a:lnSpc>
                <a:spcPct val="125000"/>
              </a:lnSpc>
            </a:pPr>
            <a:r>
              <a:rPr lang="en-US" sz="4500" b="1" i="0" u="none" strike="noStrike">
                <a:solidFill>
                  <a:srgbClr val="1F2329"/>
                </a:solidFill>
                <a:latin typeface="Roboto"/>
                <a:ea typeface="Roboto"/>
                <a:cs typeface="Roboto"/>
                <a:sym typeface="Roboto"/>
              </a:rPr>
              <a:t>Update s</a:t>
            </a:r>
          </a:p>
        </p:txBody>
      </p:sp>
      <p:sp>
        <p:nvSpPr>
          <p:cNvPr id="4" name="AutoShape 4"/>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Single view graph learning</a:t>
            </a:r>
          </a:p>
        </p:txBody>
      </p:sp>
      <p:pic>
        <p:nvPicPr>
          <p:cNvPr id="5" name="Picture 5"/>
          <p:cNvPicPr>
            <a:picLocks noChangeAspect="1"/>
          </p:cNvPicPr>
          <p:nvPr/>
        </p:nvPicPr>
        <p:blipFill>
          <a:blip r:embed="rId4"/>
          <a:stretch>
            <a:fillRect/>
          </a:stretch>
        </p:blipFill>
        <p:spPr>
          <a:xfrm>
            <a:off x="11766705" y="2779287"/>
            <a:ext cx="12141200" cy="7721600"/>
          </a:xfrm>
          <a:prstGeom prst="rect">
            <a:avLst/>
          </a:prstGeom>
          <a:ln>
            <a:noFill/>
            <a:prstDash val="solid"/>
          </a:ln>
        </p:spPr>
      </p:pic>
      <p:sp>
        <p:nvSpPr>
          <p:cNvPr id="6" name="AutoShape 6"/>
          <p:cNvSpPr/>
          <p:nvPr/>
        </p:nvSpPr>
        <p:spPr>
          <a:xfrm>
            <a:off x="12777566" y="7959584"/>
            <a:ext cx="10851530" cy="863600"/>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7" name="Picture 7"/>
          <p:cNvPicPr>
            <a:picLocks noChangeAspect="1"/>
          </p:cNvPicPr>
          <p:nvPr/>
        </p:nvPicPr>
        <p:blipFill>
          <a:blip r:embed="rId3"/>
          <a:stretch>
            <a:fillRect/>
          </a:stretch>
        </p:blipFill>
        <p:spPr>
          <a:xfrm>
            <a:off x="449818" y="4122234"/>
            <a:ext cx="10874425" cy="7674701"/>
          </a:xfrm>
          <a:prstGeom prst="rect">
            <a:avLst/>
          </a:prstGeom>
          <a:ln>
            <a:noFill/>
            <a:prstDash val="solid"/>
          </a:ln>
        </p:spPr>
      </p:pic>
      <p:sp>
        <p:nvSpPr>
          <p:cNvPr id="8" name="AutoShape 8"/>
          <p:cNvSpPr/>
          <p:nvPr/>
        </p:nvSpPr>
        <p:spPr>
          <a:xfrm>
            <a:off x="629230" y="10332689"/>
            <a:ext cx="10851530" cy="1589049"/>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9" name="AutoShape 9"/>
          <p:cNvSpPr/>
          <p:nvPr/>
        </p:nvSpPr>
        <p:spPr>
          <a:xfrm>
            <a:off x="6385749" y="7633474"/>
            <a:ext cx="370159" cy="876920"/>
          </a:xfrm>
          <a:prstGeom prst="rect">
            <a:avLst/>
          </a:prstGeom>
          <a:noFill/>
          <a:ln w="76200" cap="flat" cmpd="sng">
            <a:solidFill>
              <a:srgbClr val="D83931">
                <a:alpha val="100000"/>
              </a:srgbClr>
            </a:solidFill>
            <a:prstDash val="solid"/>
            <a:round/>
          </a:ln>
        </p:spPr>
        <p:txBody>
          <a:bodyPr wrap="square" lIns="63500" tIns="63500" rIns="0" bIns="63500" rtlCol="0" anchor="ctr">
            <a:noAutofit/>
          </a:bodyPr>
          <a:lstStyle/>
          <a:p>
            <a:pPr algn="ctr">
              <a:defRPr/>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hasCustomPrompt="1"/>
          </p:nvPr>
        </p:nvSpPr>
        <p:spPr>
          <a:xfrm>
            <a:off x="629230" y="2779287"/>
            <a:ext cx="10515600" cy="863600"/>
          </a:xfrm>
          <a:prstGeom prst="rect">
            <a:avLst/>
          </a:prstGeom>
        </p:spPr>
        <p:txBody>
          <a:bodyPr wrap="square" lIns="0" tIns="0" rIns="0" bIns="0">
            <a:noAutofit/>
          </a:bodyPr>
          <a:lstStyle>
            <a:lvl1pPr algn="l">
              <a:lnSpc>
                <a:spcPct val="125000"/>
              </a:lnSpc>
              <a:defRPr sz="4500" b="1" i="0" u="none" strike="noStrike">
                <a:solidFill>
                  <a:srgbClr val="1F2329">
                    <a:alpha val="100000"/>
                  </a:srgbClr>
                </a:solidFill>
                <a:latin typeface="Roboto"/>
              </a:defRPr>
            </a:lvl1pPr>
          </a:lstStyle>
          <a:p>
            <a:pPr indent="0" algn="l">
              <a:lnSpc>
                <a:spcPct val="125000"/>
              </a:lnSpc>
            </a:pPr>
            <a:r>
              <a:rPr lang="en-US" sz="4500" b="1" i="0" u="none" strike="noStrike">
                <a:solidFill>
                  <a:srgbClr val="1F2329"/>
                </a:solidFill>
                <a:latin typeface="Roboto"/>
                <a:ea typeface="Roboto"/>
                <a:cs typeface="Roboto"/>
                <a:sym typeface="Roboto"/>
              </a:rPr>
              <a:t>Update s</a:t>
            </a: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Single view graph learning</a:t>
            </a:r>
          </a:p>
        </p:txBody>
      </p:sp>
      <p:pic>
        <p:nvPicPr>
          <p:cNvPr id="4" name="Picture 4"/>
          <p:cNvPicPr>
            <a:picLocks noChangeAspect="1"/>
          </p:cNvPicPr>
          <p:nvPr/>
        </p:nvPicPr>
        <p:blipFill>
          <a:blip r:embed="rId3"/>
          <a:stretch>
            <a:fillRect/>
          </a:stretch>
        </p:blipFill>
        <p:spPr>
          <a:xfrm>
            <a:off x="11766705" y="2779287"/>
            <a:ext cx="12141200" cy="7721600"/>
          </a:xfrm>
          <a:prstGeom prst="rect">
            <a:avLst/>
          </a:prstGeom>
          <a:ln>
            <a:noFill/>
            <a:prstDash val="solid"/>
          </a:ln>
        </p:spPr>
      </p:pic>
      <p:sp>
        <p:nvSpPr>
          <p:cNvPr id="5" name="AutoShape 5"/>
          <p:cNvSpPr/>
          <p:nvPr/>
        </p:nvSpPr>
        <p:spPr>
          <a:xfrm>
            <a:off x="12923926" y="8546016"/>
            <a:ext cx="10515600" cy="863600"/>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6" name="Picture 6"/>
          <p:cNvPicPr>
            <a:picLocks noChangeAspect="1"/>
          </p:cNvPicPr>
          <p:nvPr/>
        </p:nvPicPr>
        <p:blipFill>
          <a:blip r:embed="rId4"/>
          <a:stretch>
            <a:fillRect/>
          </a:stretch>
        </p:blipFill>
        <p:spPr>
          <a:xfrm>
            <a:off x="912954" y="7686333"/>
            <a:ext cx="10231876" cy="2324054"/>
          </a:xfrm>
          <a:prstGeom prst="rect">
            <a:avLst/>
          </a:prstGeom>
          <a:ln>
            <a:noFill/>
            <a:prstDash val="solid"/>
          </a:ln>
        </p:spPr>
      </p:pic>
      <p:pic>
        <p:nvPicPr>
          <p:cNvPr id="7" name="Picture 7"/>
          <p:cNvPicPr>
            <a:picLocks noChangeAspect="1"/>
          </p:cNvPicPr>
          <p:nvPr/>
        </p:nvPicPr>
        <p:blipFill>
          <a:blip r:embed="rId5"/>
          <a:stretch>
            <a:fillRect/>
          </a:stretch>
        </p:blipFill>
        <p:spPr>
          <a:xfrm>
            <a:off x="517293" y="4122234"/>
            <a:ext cx="11249412" cy="2324054"/>
          </a:xfrm>
          <a:prstGeom prst="rect">
            <a:avLst/>
          </a:prstGeom>
          <a:ln>
            <a:noFill/>
            <a:prstDash val="solid"/>
          </a:ln>
        </p:spPr>
      </p:pic>
      <p:sp>
        <p:nvSpPr>
          <p:cNvPr id="8" name="AutoShape 8"/>
          <p:cNvSpPr/>
          <p:nvPr/>
        </p:nvSpPr>
        <p:spPr>
          <a:xfrm>
            <a:off x="517293" y="4561336"/>
            <a:ext cx="4273212" cy="863600"/>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9" name="AutoShape 9"/>
          <p:cNvSpPr/>
          <p:nvPr/>
        </p:nvSpPr>
        <p:spPr>
          <a:xfrm>
            <a:off x="3913194" y="7686333"/>
            <a:ext cx="605500" cy="859682"/>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Global graph learning</a:t>
            </a:r>
          </a:p>
        </p:txBody>
      </p:sp>
      <p:pic>
        <p:nvPicPr>
          <p:cNvPr id="3" name="Picture 3"/>
          <p:cNvPicPr>
            <a:picLocks noChangeAspect="1"/>
          </p:cNvPicPr>
          <p:nvPr/>
        </p:nvPicPr>
        <p:blipFill>
          <a:blip r:embed="rId3"/>
          <a:stretch>
            <a:fillRect/>
          </a:stretch>
        </p:blipFill>
        <p:spPr>
          <a:xfrm>
            <a:off x="11738362" y="2779287"/>
            <a:ext cx="11988800" cy="8864600"/>
          </a:xfrm>
          <a:prstGeom prst="rect">
            <a:avLst/>
          </a:prstGeom>
          <a:ln>
            <a:noFill/>
            <a:prstDash val="solid"/>
          </a:ln>
        </p:spPr>
      </p:pic>
      <p:sp>
        <p:nvSpPr>
          <p:cNvPr id="4" name="AutoShape 4"/>
          <p:cNvSpPr/>
          <p:nvPr/>
        </p:nvSpPr>
        <p:spPr>
          <a:xfrm>
            <a:off x="883230" y="3033287"/>
            <a:ext cx="10515600"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Initialize</a:t>
            </a:r>
            <a:endParaRPr lang="en-US" sz="1100"/>
          </a:p>
        </p:txBody>
      </p:sp>
      <p:sp>
        <p:nvSpPr>
          <p:cNvPr id="5" name="AutoShape 5"/>
          <p:cNvSpPr/>
          <p:nvPr/>
        </p:nvSpPr>
        <p:spPr>
          <a:xfrm>
            <a:off x="12714840" y="5353360"/>
            <a:ext cx="10935165" cy="2320073"/>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6" name="Picture 6"/>
          <p:cNvPicPr>
            <a:picLocks noChangeAspect="1"/>
          </p:cNvPicPr>
          <p:nvPr/>
        </p:nvPicPr>
        <p:blipFill>
          <a:blip r:embed="rId4"/>
          <a:stretch>
            <a:fillRect/>
          </a:stretch>
        </p:blipFill>
        <p:spPr>
          <a:xfrm>
            <a:off x="883230" y="4455996"/>
            <a:ext cx="9017000" cy="2057400"/>
          </a:xfrm>
          <a:prstGeom prst="rect">
            <a:avLst/>
          </a:prstGeom>
          <a:ln>
            <a:noFill/>
            <a:prstDash val="soli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Global graph learning</a:t>
            </a:r>
          </a:p>
        </p:txBody>
      </p:sp>
      <p:pic>
        <p:nvPicPr>
          <p:cNvPr id="3" name="Picture 3"/>
          <p:cNvPicPr>
            <a:picLocks noChangeAspect="1"/>
          </p:cNvPicPr>
          <p:nvPr/>
        </p:nvPicPr>
        <p:blipFill>
          <a:blip r:embed="rId3"/>
          <a:stretch>
            <a:fillRect/>
          </a:stretch>
        </p:blipFill>
        <p:spPr>
          <a:xfrm>
            <a:off x="11738362" y="2779287"/>
            <a:ext cx="11988800" cy="8864600"/>
          </a:xfrm>
          <a:prstGeom prst="rect">
            <a:avLst/>
          </a:prstGeom>
          <a:ln>
            <a:noFill/>
            <a:prstDash val="solid"/>
          </a:ln>
        </p:spPr>
      </p:pic>
      <p:sp>
        <p:nvSpPr>
          <p:cNvPr id="4" name="AutoShape 4"/>
          <p:cNvSpPr/>
          <p:nvPr/>
        </p:nvSpPr>
        <p:spPr>
          <a:xfrm>
            <a:off x="883230" y="3033287"/>
            <a:ext cx="10515600"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Update a</a:t>
            </a:r>
            <a:endParaRPr lang="en-US" sz="1100"/>
          </a:p>
        </p:txBody>
      </p:sp>
      <p:sp>
        <p:nvSpPr>
          <p:cNvPr id="5" name="AutoShape 5"/>
          <p:cNvSpPr/>
          <p:nvPr/>
        </p:nvSpPr>
        <p:spPr>
          <a:xfrm>
            <a:off x="14032078" y="8635226"/>
            <a:ext cx="5164409" cy="564530"/>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6" name="Picture 6"/>
          <p:cNvPicPr>
            <a:picLocks noChangeAspect="1"/>
          </p:cNvPicPr>
          <p:nvPr/>
        </p:nvPicPr>
        <p:blipFill>
          <a:blip r:embed="rId4"/>
          <a:stretch>
            <a:fillRect/>
          </a:stretch>
        </p:blipFill>
        <p:spPr>
          <a:xfrm>
            <a:off x="375230" y="4124248"/>
            <a:ext cx="11531600" cy="3251200"/>
          </a:xfrm>
          <a:prstGeom prst="rect">
            <a:avLst/>
          </a:prstGeom>
          <a:ln>
            <a:noFill/>
            <a:prstDash val="solid"/>
          </a:ln>
        </p:spPr>
      </p:pic>
      <p:pic>
        <p:nvPicPr>
          <p:cNvPr id="7" name="Picture 7"/>
          <p:cNvPicPr>
            <a:picLocks noChangeAspect="1"/>
          </p:cNvPicPr>
          <p:nvPr/>
        </p:nvPicPr>
        <p:blipFill>
          <a:blip r:embed="rId5"/>
          <a:srcRect b="64344"/>
          <a:stretch>
            <a:fillRect/>
          </a:stretch>
        </p:blipFill>
        <p:spPr>
          <a:xfrm>
            <a:off x="524405" y="7831525"/>
            <a:ext cx="10874425" cy="2736463"/>
          </a:xfrm>
          <a:prstGeom prst="rect">
            <a:avLst/>
          </a:prstGeom>
          <a:ln>
            <a:noFill/>
            <a:prstDash val="solid"/>
          </a:ln>
        </p:spPr>
      </p:pic>
      <p:sp>
        <p:nvSpPr>
          <p:cNvPr id="8" name="AutoShape 8"/>
          <p:cNvSpPr/>
          <p:nvPr/>
        </p:nvSpPr>
        <p:spPr>
          <a:xfrm>
            <a:off x="5064883" y="4352964"/>
            <a:ext cx="3907329" cy="1654252"/>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9" name="AutoShape 9"/>
          <p:cNvSpPr/>
          <p:nvPr/>
        </p:nvSpPr>
        <p:spPr>
          <a:xfrm>
            <a:off x="6071591" y="8060241"/>
            <a:ext cx="1018854" cy="1139515"/>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Global graph learning</a:t>
            </a:r>
          </a:p>
        </p:txBody>
      </p:sp>
      <p:pic>
        <p:nvPicPr>
          <p:cNvPr id="3" name="Picture 3"/>
          <p:cNvPicPr>
            <a:picLocks noChangeAspect="1"/>
          </p:cNvPicPr>
          <p:nvPr/>
        </p:nvPicPr>
        <p:blipFill>
          <a:blip r:embed="rId3"/>
          <a:stretch>
            <a:fillRect/>
          </a:stretch>
        </p:blipFill>
        <p:spPr>
          <a:xfrm>
            <a:off x="11738362" y="2779287"/>
            <a:ext cx="11988800" cy="8864600"/>
          </a:xfrm>
          <a:prstGeom prst="rect">
            <a:avLst/>
          </a:prstGeom>
          <a:ln>
            <a:noFill/>
            <a:prstDash val="solid"/>
          </a:ln>
        </p:spPr>
      </p:pic>
      <p:sp>
        <p:nvSpPr>
          <p:cNvPr id="4" name="AutoShape 4"/>
          <p:cNvSpPr/>
          <p:nvPr/>
        </p:nvSpPr>
        <p:spPr>
          <a:xfrm>
            <a:off x="883230" y="3033287"/>
            <a:ext cx="10515600"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Update P</a:t>
            </a:r>
            <a:endParaRPr lang="en-US" sz="1100"/>
          </a:p>
        </p:txBody>
      </p:sp>
      <p:sp>
        <p:nvSpPr>
          <p:cNvPr id="5" name="AutoShape 5"/>
          <p:cNvSpPr/>
          <p:nvPr/>
        </p:nvSpPr>
        <p:spPr>
          <a:xfrm>
            <a:off x="14032078" y="9199756"/>
            <a:ext cx="5164409" cy="564530"/>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6" name="Picture 6"/>
          <p:cNvPicPr>
            <a:picLocks noChangeAspect="1"/>
          </p:cNvPicPr>
          <p:nvPr/>
        </p:nvPicPr>
        <p:blipFill>
          <a:blip r:embed="rId4"/>
          <a:stretch>
            <a:fillRect/>
          </a:stretch>
        </p:blipFill>
        <p:spPr>
          <a:xfrm>
            <a:off x="1370671" y="4445620"/>
            <a:ext cx="8763000" cy="1981200"/>
          </a:xfrm>
          <a:prstGeom prst="rect">
            <a:avLst/>
          </a:prstGeom>
          <a:ln>
            <a:noFill/>
            <a:prstDash val="soli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Global graph learning</a:t>
            </a:r>
          </a:p>
        </p:txBody>
      </p:sp>
      <p:pic>
        <p:nvPicPr>
          <p:cNvPr id="3" name="Picture 3"/>
          <p:cNvPicPr>
            <a:picLocks noChangeAspect="1"/>
          </p:cNvPicPr>
          <p:nvPr/>
        </p:nvPicPr>
        <p:blipFill>
          <a:blip r:embed="rId3"/>
          <a:stretch>
            <a:fillRect/>
          </a:stretch>
        </p:blipFill>
        <p:spPr>
          <a:xfrm>
            <a:off x="11738362" y="2779287"/>
            <a:ext cx="11988800" cy="8864600"/>
          </a:xfrm>
          <a:prstGeom prst="rect">
            <a:avLst/>
          </a:prstGeom>
          <a:ln>
            <a:noFill/>
            <a:prstDash val="solid"/>
          </a:ln>
        </p:spPr>
      </p:pic>
      <p:sp>
        <p:nvSpPr>
          <p:cNvPr id="4" name="AutoShape 4"/>
          <p:cNvSpPr/>
          <p:nvPr/>
        </p:nvSpPr>
        <p:spPr>
          <a:xfrm>
            <a:off x="883230" y="3033287"/>
            <a:ext cx="10515600"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Update w</a:t>
            </a:r>
            <a:endParaRPr lang="en-US" sz="1100"/>
          </a:p>
        </p:txBody>
      </p:sp>
      <p:sp>
        <p:nvSpPr>
          <p:cNvPr id="5" name="AutoShape 5"/>
          <p:cNvSpPr/>
          <p:nvPr/>
        </p:nvSpPr>
        <p:spPr>
          <a:xfrm>
            <a:off x="13216645" y="10266091"/>
            <a:ext cx="3888988" cy="522713"/>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6" name="Picture 6"/>
          <p:cNvPicPr>
            <a:picLocks noChangeAspect="1"/>
          </p:cNvPicPr>
          <p:nvPr/>
        </p:nvPicPr>
        <p:blipFill>
          <a:blip r:embed="rId4"/>
          <a:stretch>
            <a:fillRect/>
          </a:stretch>
        </p:blipFill>
        <p:spPr>
          <a:xfrm>
            <a:off x="1835730" y="4364154"/>
            <a:ext cx="8610600" cy="2311400"/>
          </a:xfrm>
          <a:prstGeom prst="rect">
            <a:avLst/>
          </a:prstGeom>
          <a:ln>
            <a:noFill/>
            <a:prstDash val="soli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p:nvPr>
        </p:nvSpPr>
        <p:spPr>
          <a:prstGeom prst="rect">
            <a:avLst/>
          </a:prstGeom>
        </p:spPr>
        <p:txBody>
          <a:bodyPr lIns="0" tIns="0" rIns="0" bIns="0" anchor="ctr"/>
          <a:lstStyle>
            <a:lvl1pPr algn="l">
              <a:lnSpc>
                <a:spcPct val="125000"/>
              </a:lnSpc>
              <a:defRPr sz="3200" b="0" i="0" u="none" strike="noStrike">
                <a:solidFill>
                  <a:srgbClr val="1F2329">
                    <a:alpha val="100000"/>
                  </a:srgbClr>
                </a:solidFill>
                <a:latin typeface="Roboto"/>
              </a:defRPr>
            </a:lvl1pPr>
          </a:lstStyle>
          <a:p>
            <a:pPr algn="l"/>
            <a:endParaRP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menu</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Evaluation metrics</a:t>
            </a:r>
          </a:p>
        </p:txBody>
      </p:sp>
      <p:pic>
        <p:nvPicPr>
          <p:cNvPr id="3" name="Picture 3"/>
          <p:cNvPicPr>
            <a:picLocks noChangeAspect="1"/>
          </p:cNvPicPr>
          <p:nvPr/>
        </p:nvPicPr>
        <p:blipFill>
          <a:blip r:embed="rId3"/>
          <a:stretch>
            <a:fillRect/>
          </a:stretch>
        </p:blipFill>
        <p:spPr>
          <a:xfrm>
            <a:off x="1154471" y="3115372"/>
            <a:ext cx="22075058" cy="6936368"/>
          </a:xfrm>
          <a:prstGeom prst="rect">
            <a:avLst/>
          </a:prstGeom>
          <a:ln>
            <a:noFill/>
            <a:prstDash val="solid"/>
          </a:ln>
        </p:spPr>
      </p:pic>
      <p:sp>
        <p:nvSpPr>
          <p:cNvPr id="4" name="AutoShape 4"/>
          <p:cNvSpPr/>
          <p:nvPr/>
        </p:nvSpPr>
        <p:spPr>
          <a:xfrm>
            <a:off x="2365115" y="3512634"/>
            <a:ext cx="20657634" cy="459988"/>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5" name="AutoShape 5"/>
          <p:cNvSpPr/>
          <p:nvPr/>
        </p:nvSpPr>
        <p:spPr>
          <a:xfrm>
            <a:off x="7975882" y="10274920"/>
            <a:ext cx="9436100" cy="6096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3200" b="0" i="0" u="none" strike="noStrike">
                <a:solidFill>
                  <a:srgbClr val="1F2329"/>
                </a:solidFill>
                <a:latin typeface="Roboto"/>
                <a:ea typeface="Roboto"/>
                <a:cs typeface="Roboto"/>
                <a:sym typeface="Roboto"/>
              </a:rPr>
              <a:t>(Hungarian algorithm is used to find the best match)</a:t>
            </a:r>
            <a:endParaRPr lang="en-US"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Reproducing graphs</a:t>
            </a:r>
          </a:p>
        </p:txBody>
      </p:sp>
      <p:pic>
        <p:nvPicPr>
          <p:cNvPr id="3" name="Picture 3"/>
          <p:cNvPicPr>
            <a:picLocks noChangeAspect="1"/>
          </p:cNvPicPr>
          <p:nvPr/>
        </p:nvPicPr>
        <p:blipFill>
          <a:blip r:embed="rId3"/>
          <a:stretch>
            <a:fillRect/>
          </a:stretch>
        </p:blipFill>
        <p:spPr>
          <a:xfrm>
            <a:off x="0" y="3845109"/>
            <a:ext cx="24384000" cy="7280294"/>
          </a:xfrm>
          <a:prstGeom prst="rect">
            <a:avLst/>
          </a:prstGeom>
          <a:ln>
            <a:noFill/>
            <a:prstDash val="solid"/>
          </a:ln>
        </p:spPr>
      </p:pic>
      <p:sp>
        <p:nvSpPr>
          <p:cNvPr id="4" name="AutoShape 4"/>
          <p:cNvSpPr/>
          <p:nvPr/>
        </p:nvSpPr>
        <p:spPr>
          <a:xfrm>
            <a:off x="4393243" y="11125403"/>
            <a:ext cx="8049787" cy="1447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7600" b="1" i="0" u="none" strike="noStrike">
                <a:solidFill>
                  <a:srgbClr val="1F2329"/>
                </a:solidFill>
                <a:latin typeface="Roboto"/>
                <a:ea typeface="Roboto"/>
                <a:cs typeface="Roboto"/>
                <a:sym typeface="Roboto"/>
              </a:rPr>
              <a:t>single view graphs</a:t>
            </a:r>
            <a:endParaRPr lang="en-US" sz="1100"/>
          </a:p>
        </p:txBody>
      </p:sp>
      <p:sp>
        <p:nvSpPr>
          <p:cNvPr id="5" name="AutoShape 5"/>
          <p:cNvSpPr/>
          <p:nvPr/>
        </p:nvSpPr>
        <p:spPr>
          <a:xfrm>
            <a:off x="16459665" y="10961233"/>
            <a:ext cx="7713054" cy="1447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7600" b="1" i="0" u="none" strike="noStrike">
                <a:solidFill>
                  <a:srgbClr val="1F2329"/>
                </a:solidFill>
                <a:latin typeface="Roboto"/>
                <a:ea typeface="Roboto"/>
                <a:cs typeface="Roboto"/>
                <a:sym typeface="Roboto"/>
              </a:rPr>
              <a:t>global view graph</a:t>
            </a:r>
            <a:endParaRPr lang="en-US"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hasCustomPrompt="1"/>
          </p:nvPr>
        </p:nvSpPr>
        <p:spPr>
          <a:xfrm>
            <a:off x="629230" y="2591028"/>
            <a:ext cx="10515600" cy="1524000"/>
          </a:xfrm>
          <a:prstGeom prst="rect">
            <a:avLst/>
          </a:prstGeom>
        </p:spPr>
        <p:txBody>
          <a:bodyPr wrap="square" lIns="0" tIns="0" rIns="0" bIns="0">
            <a:noAutofit/>
          </a:bodyPr>
          <a:lstStyle>
            <a:lvl1pPr algn="l">
              <a:lnSpc>
                <a:spcPct val="125000"/>
              </a:lnSpc>
              <a:defRPr sz="8000" b="0" i="0" u="none" strike="noStrike">
                <a:solidFill>
                  <a:srgbClr val="1F2329">
                    <a:alpha val="100000"/>
                  </a:srgbClr>
                </a:solidFill>
                <a:latin typeface="Roboto"/>
              </a:defRPr>
            </a:lvl1pPr>
          </a:lstStyle>
          <a:p>
            <a:pPr indent="0" algn="l">
              <a:lnSpc>
                <a:spcPct val="125000"/>
              </a:lnSpc>
            </a:pPr>
            <a:r>
              <a:rPr lang="en-US" sz="8000" b="0" i="0" u="none" strike="noStrike">
                <a:solidFill>
                  <a:srgbClr val="1F2329"/>
                </a:solidFill>
                <a:latin typeface="Roboto"/>
                <a:ea typeface="Roboto"/>
                <a:cs typeface="Roboto"/>
                <a:sym typeface="Roboto"/>
              </a:rPr>
              <a:t>Multi-view data</a:t>
            </a: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Introduction</a:t>
            </a:r>
          </a:p>
        </p:txBody>
      </p:sp>
      <p:pic>
        <p:nvPicPr>
          <p:cNvPr id="4" name="Picture 4"/>
          <p:cNvPicPr>
            <a:picLocks noChangeAspect="1"/>
          </p:cNvPicPr>
          <p:nvPr/>
        </p:nvPicPr>
        <p:blipFill>
          <a:blip r:embed="rId3"/>
          <a:stretch>
            <a:fillRect/>
          </a:stretch>
        </p:blipFill>
        <p:spPr>
          <a:xfrm>
            <a:off x="2577423" y="4240534"/>
            <a:ext cx="19525129" cy="7899332"/>
          </a:xfrm>
          <a:prstGeom prst="rect">
            <a:avLst/>
          </a:prstGeom>
          <a:ln>
            <a:noFill/>
            <a:prstDash val="solid"/>
          </a:ln>
        </p:spPr>
      </p:pic>
      <p:sp>
        <p:nvSpPr>
          <p:cNvPr id="5" name="AutoShape 5"/>
          <p:cNvSpPr/>
          <p:nvPr/>
        </p:nvSpPr>
        <p:spPr>
          <a:xfrm>
            <a:off x="2146300" y="12323378"/>
            <a:ext cx="22237700" cy="6858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3600" b="0" i="0" u="none" strike="noStrike">
                <a:solidFill>
                  <a:srgbClr val="1F2329"/>
                </a:solidFill>
                <a:latin typeface="Roboto"/>
                <a:ea typeface="Roboto"/>
                <a:cs typeface="Roboto"/>
                <a:sym typeface="Roboto"/>
              </a:rPr>
              <a:t>Five views (CENTRIST, ColorMoment, LBP, HOG and SIFT) on three sample images from Caltech101.</a:t>
            </a:r>
            <a:endParaRPr lang="en-US"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hasCustomPrompt="1"/>
          </p:nvPr>
        </p:nvSpPr>
        <p:spPr>
          <a:xfrm>
            <a:off x="629230" y="2779287"/>
            <a:ext cx="14592300" cy="2438400"/>
          </a:xfrm>
          <a:prstGeom prst="rect">
            <a:avLst/>
          </a:prstGeom>
        </p:spPr>
        <p:txBody>
          <a:bodyPr wrap="square" lIns="0" tIns="0" rIns="0" bIns="0">
            <a:noAutofit/>
          </a:bodyPr>
          <a:lstStyle>
            <a:lvl1pPr algn="l">
              <a:lnSpc>
                <a:spcPct val="125000"/>
              </a:lnSpc>
              <a:defRPr sz="6400" b="0" i="0" u="none" strike="noStrike">
                <a:solidFill>
                  <a:srgbClr val="1F2329">
                    <a:alpha val="100000"/>
                  </a:srgbClr>
                </a:solidFill>
                <a:latin typeface="Roboto"/>
              </a:defRPr>
            </a:lvl1pPr>
          </a:lstStyle>
          <a:p>
            <a:pPr indent="0" algn="l">
              <a:lnSpc>
                <a:spcPct val="125000"/>
              </a:lnSpc>
            </a:pPr>
            <a:r>
              <a:rPr lang="en-US" sz="6400" b="0" i="0" u="none" strike="noStrike">
                <a:solidFill>
                  <a:srgbClr val="1F2329"/>
                </a:solidFill>
                <a:latin typeface="Roboto"/>
                <a:ea typeface="Roboto"/>
                <a:cs typeface="Roboto"/>
                <a:sym typeface="Roboto"/>
              </a:rPr>
              <a:t>Traditional graph-based clustering</a:t>
            </a:r>
          </a:p>
          <a:p>
            <a:pPr indent="0" algn="l">
              <a:lnSpc>
                <a:spcPct val="125000"/>
              </a:lnSpc>
            </a:pPr>
            <a:endParaRPr lang="en-US" sz="6400" b="0" i="0" u="none" strike="noStrike">
              <a:solidFill>
                <a:srgbClr val="1F2329"/>
              </a:solidFill>
              <a:latin typeface="Roboto"/>
              <a:ea typeface="Roboto"/>
              <a:cs typeface="Roboto"/>
              <a:sym typeface="Roboto"/>
            </a:endParaRP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Background &amp; Motivation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AutoShape 2"/>
              <p:cNvSpPr>
                <a:spLocks noGrp="1"/>
              </p:cNvSpPr>
              <p:nvPr>
                <p:ph type="body" sz="quarter" idx="1" hasCustomPrompt="1"/>
              </p:nvPr>
            </p:nvSpPr>
            <p:spPr>
              <a:xfrm>
                <a:off x="629229" y="3001124"/>
                <a:ext cx="22252542" cy="7091545"/>
              </a:xfrm>
              <a:prstGeom prst="rect">
                <a:avLst/>
              </a:prstGeom>
            </p:spPr>
            <p:txBody>
              <a:bodyPr wrap="square" lIns="0" tIns="0" rIns="0" bIns="0" anchor="t">
                <a:noAutofit/>
              </a:bodyPr>
              <a:lstStyle>
                <a:lvl1pPr algn="l">
                  <a:lnSpc>
                    <a:spcPct val="125000"/>
                  </a:lnSpc>
                  <a:defRPr sz="3200" b="0" i="0" u="none" strike="noStrike">
                    <a:solidFill>
                      <a:srgbClr val="1F2329">
                        <a:alpha val="100000"/>
                      </a:srgbClr>
                    </a:solidFill>
                    <a:latin typeface="Roboto"/>
                  </a:defRPr>
                </a:lvl1pPr>
              </a:lstStyle>
              <a:p>
                <a:r>
                  <a:rPr lang="en-US" sz="4400" b="0" i="0" u="none" strike="noStrike" dirty="0">
                    <a:solidFill>
                      <a:srgbClr val="1F2329"/>
                    </a:solidFill>
                    <a:ea typeface="Roboto"/>
                    <a:cs typeface="Roboto"/>
                    <a:sym typeface="Roboto"/>
                  </a:rPr>
                  <a:t>Given multiview data points </a:t>
                </a:r>
                <a14:m>
                  <m:oMath xmlns:m="http://schemas.openxmlformats.org/officeDocument/2006/math">
                    <m:r>
                      <a:rPr lang="en-US" sz="4400" b="1" i="1" dirty="0">
                        <a:solidFill>
                          <a:srgbClr val="1F2329"/>
                        </a:solidFill>
                        <a:latin typeface="Cambria Math" panose="02040503050406030204" pitchFamily="18" charset="0"/>
                        <a:ea typeface="Roboto"/>
                        <a:cs typeface="Roboto"/>
                        <a:sym typeface="Roboto"/>
                      </a:rPr>
                      <m:t>𝐗</m:t>
                    </m:r>
                    <m:r>
                      <a:rPr lang="en-US" altLang="zh-CN" sz="4400" b="1" i="0" dirty="0" smtClean="0">
                        <a:solidFill>
                          <a:srgbClr val="1F2329"/>
                        </a:solidFill>
                        <a:latin typeface="Cambria Math" panose="02040503050406030204" pitchFamily="18" charset="0"/>
                        <a:ea typeface="Roboto"/>
                        <a:cs typeface="Roboto"/>
                        <a:sym typeface="Roboto"/>
                      </a:rPr>
                      <m:t>={ </m:t>
                    </m:r>
                    <m:sSup>
                      <m:sSupPr>
                        <m:ctrlPr>
                          <a:rPr lang="en-US" altLang="zh-CN" sz="4400" b="1" i="1" dirty="0" smtClean="0">
                            <a:solidFill>
                              <a:srgbClr val="1F2329"/>
                            </a:solidFill>
                            <a:latin typeface="Cambria Math" panose="02040503050406030204" pitchFamily="18" charset="0"/>
                            <a:ea typeface="Roboto"/>
                            <a:cs typeface="Roboto"/>
                            <a:sym typeface="Roboto"/>
                          </a:rPr>
                        </m:ctrlPr>
                      </m:sSupPr>
                      <m:e>
                        <m:r>
                          <a:rPr lang="en-US" altLang="zh-CN" sz="4400" b="1" i="1" dirty="0" smtClean="0">
                            <a:solidFill>
                              <a:srgbClr val="1F2329"/>
                            </a:solidFill>
                            <a:latin typeface="Cambria Math" panose="02040503050406030204" pitchFamily="18" charset="0"/>
                            <a:ea typeface="Roboto"/>
                            <a:cs typeface="Roboto"/>
                            <a:sym typeface="Roboto"/>
                          </a:rPr>
                          <m:t>𝑿</m:t>
                        </m:r>
                      </m:e>
                      <m:sup>
                        <m:d>
                          <m:dPr>
                            <m:ctrlPr>
                              <a:rPr lang="en-US" altLang="zh-CN" sz="4400" b="1" i="1" dirty="0" smtClean="0">
                                <a:solidFill>
                                  <a:srgbClr val="1F2329"/>
                                </a:solidFill>
                                <a:latin typeface="Cambria Math" panose="02040503050406030204" pitchFamily="18" charset="0"/>
                                <a:ea typeface="Roboto"/>
                                <a:cs typeface="Roboto"/>
                                <a:sym typeface="Roboto"/>
                              </a:rPr>
                            </m:ctrlPr>
                          </m:dPr>
                          <m:e>
                            <m:r>
                              <a:rPr lang="en-US" altLang="zh-CN" sz="4400" b="1" i="1" dirty="0" smtClean="0">
                                <a:solidFill>
                                  <a:srgbClr val="1F2329"/>
                                </a:solidFill>
                                <a:latin typeface="Cambria Math" panose="02040503050406030204" pitchFamily="18" charset="0"/>
                                <a:ea typeface="Roboto"/>
                                <a:cs typeface="Roboto"/>
                                <a:sym typeface="Roboto"/>
                              </a:rPr>
                              <m:t>𝟏</m:t>
                            </m:r>
                          </m:e>
                        </m:d>
                      </m:sup>
                    </m:sSup>
                    <m:r>
                      <a:rPr lang="en-US" altLang="zh-CN" sz="4400" b="1" i="1" dirty="0" smtClean="0">
                        <a:solidFill>
                          <a:srgbClr val="1F2329"/>
                        </a:solidFill>
                        <a:latin typeface="Cambria Math" panose="02040503050406030204" pitchFamily="18" charset="0"/>
                        <a:ea typeface="Roboto"/>
                        <a:cs typeface="Roboto"/>
                        <a:sym typeface="Roboto"/>
                      </a:rPr>
                      <m:t>,</m:t>
                    </m:r>
                    <m:sSup>
                      <m:sSupPr>
                        <m:ctrlPr>
                          <a:rPr lang="en-US" altLang="zh-CN" sz="4400" b="1" i="1" dirty="0">
                            <a:solidFill>
                              <a:srgbClr val="1F2329"/>
                            </a:solidFill>
                            <a:latin typeface="Cambria Math" panose="02040503050406030204" pitchFamily="18" charset="0"/>
                            <a:ea typeface="Roboto"/>
                            <a:cs typeface="Roboto"/>
                            <a:sym typeface="Roboto"/>
                          </a:rPr>
                        </m:ctrlPr>
                      </m:sSupPr>
                      <m:e>
                        <m:r>
                          <a:rPr lang="en-US" altLang="zh-CN" sz="4400" b="1" i="1" dirty="0">
                            <a:solidFill>
                              <a:srgbClr val="1F2329"/>
                            </a:solidFill>
                            <a:latin typeface="Cambria Math" panose="02040503050406030204" pitchFamily="18" charset="0"/>
                            <a:ea typeface="Roboto"/>
                            <a:cs typeface="Roboto"/>
                            <a:sym typeface="Roboto"/>
                          </a:rPr>
                          <m:t>𝑿</m:t>
                        </m:r>
                      </m:e>
                      <m:sup>
                        <m:d>
                          <m:dPr>
                            <m:ctrlPr>
                              <a:rPr lang="en-US" altLang="zh-CN" sz="4400" b="1" i="1" dirty="0">
                                <a:solidFill>
                                  <a:srgbClr val="1F2329"/>
                                </a:solidFill>
                                <a:latin typeface="Cambria Math" panose="02040503050406030204" pitchFamily="18" charset="0"/>
                                <a:ea typeface="Roboto"/>
                                <a:cs typeface="Roboto"/>
                                <a:sym typeface="Roboto"/>
                              </a:rPr>
                            </m:ctrlPr>
                          </m:dPr>
                          <m:e>
                            <m:r>
                              <a:rPr lang="en-US" altLang="zh-CN" sz="4400" b="1" i="1" dirty="0" smtClean="0">
                                <a:solidFill>
                                  <a:srgbClr val="1F2329"/>
                                </a:solidFill>
                                <a:latin typeface="Cambria Math" panose="02040503050406030204" pitchFamily="18" charset="0"/>
                                <a:ea typeface="Roboto"/>
                                <a:cs typeface="Roboto"/>
                                <a:sym typeface="Roboto"/>
                              </a:rPr>
                              <m:t>𝟐</m:t>
                            </m:r>
                          </m:e>
                        </m:d>
                      </m:sup>
                    </m:sSup>
                    <m:r>
                      <a:rPr lang="en-US" altLang="zh-CN" sz="4400" b="1" i="1" dirty="0" smtClean="0">
                        <a:solidFill>
                          <a:srgbClr val="1F2329"/>
                        </a:solidFill>
                        <a:latin typeface="Cambria Math" panose="02040503050406030204" pitchFamily="18" charset="0"/>
                        <a:ea typeface="Roboto"/>
                        <a:cs typeface="Roboto"/>
                        <a:sym typeface="Roboto"/>
                      </a:rPr>
                      <m:t>, …,</m:t>
                    </m:r>
                    <m:sSup>
                      <m:sSupPr>
                        <m:ctrlPr>
                          <a:rPr lang="en-US" altLang="zh-CN" sz="4400" b="1" i="1" dirty="0">
                            <a:solidFill>
                              <a:srgbClr val="1F2329"/>
                            </a:solidFill>
                            <a:latin typeface="Cambria Math" panose="02040503050406030204" pitchFamily="18" charset="0"/>
                            <a:ea typeface="Roboto"/>
                            <a:cs typeface="Roboto"/>
                            <a:sym typeface="Roboto"/>
                          </a:rPr>
                        </m:ctrlPr>
                      </m:sSupPr>
                      <m:e>
                        <m:r>
                          <a:rPr lang="en-US" altLang="zh-CN" sz="4400" b="1" i="1" dirty="0">
                            <a:solidFill>
                              <a:srgbClr val="1F2329"/>
                            </a:solidFill>
                            <a:latin typeface="Cambria Math" panose="02040503050406030204" pitchFamily="18" charset="0"/>
                            <a:ea typeface="Roboto"/>
                            <a:cs typeface="Roboto"/>
                            <a:sym typeface="Roboto"/>
                          </a:rPr>
                          <m:t>𝑿</m:t>
                        </m:r>
                      </m:e>
                      <m:sup>
                        <m:d>
                          <m:dPr>
                            <m:ctrlPr>
                              <a:rPr lang="en-US" altLang="zh-CN" sz="4400" b="1" i="1" dirty="0">
                                <a:solidFill>
                                  <a:srgbClr val="1F2329"/>
                                </a:solidFill>
                                <a:latin typeface="Cambria Math" panose="02040503050406030204" pitchFamily="18" charset="0"/>
                                <a:ea typeface="Roboto"/>
                                <a:cs typeface="Roboto"/>
                                <a:sym typeface="Roboto"/>
                              </a:rPr>
                            </m:ctrlPr>
                          </m:dPr>
                          <m:e>
                            <m:sSub>
                              <m:sSubPr>
                                <m:ctrlPr>
                                  <a:rPr lang="en-US" altLang="zh-CN" sz="4400" b="1" i="1" dirty="0" smtClean="0">
                                    <a:solidFill>
                                      <a:srgbClr val="1F2329"/>
                                    </a:solidFill>
                                    <a:latin typeface="Cambria Math" panose="02040503050406030204" pitchFamily="18" charset="0"/>
                                    <a:ea typeface="Roboto"/>
                                    <a:cs typeface="Roboto"/>
                                    <a:sym typeface="Roboto"/>
                                  </a:rPr>
                                </m:ctrlPr>
                              </m:sSubPr>
                              <m:e>
                                <m:r>
                                  <a:rPr lang="en-US" altLang="zh-CN" sz="4400" b="1" i="1" dirty="0" smtClean="0">
                                    <a:solidFill>
                                      <a:srgbClr val="1F2329"/>
                                    </a:solidFill>
                                    <a:latin typeface="Cambria Math" panose="02040503050406030204" pitchFamily="18" charset="0"/>
                                    <a:ea typeface="Roboto"/>
                                    <a:cs typeface="Roboto"/>
                                    <a:sym typeface="Roboto"/>
                                  </a:rPr>
                                  <m:t>𝒏</m:t>
                                </m:r>
                              </m:e>
                              <m:sub>
                                <m:r>
                                  <a:rPr lang="en-US" altLang="zh-CN" sz="4400" b="1" i="1" dirty="0" smtClean="0">
                                    <a:solidFill>
                                      <a:srgbClr val="1F2329"/>
                                    </a:solidFill>
                                    <a:latin typeface="Cambria Math" panose="02040503050406030204" pitchFamily="18" charset="0"/>
                                    <a:ea typeface="Roboto"/>
                                    <a:cs typeface="Roboto"/>
                                    <a:sym typeface="Roboto"/>
                                  </a:rPr>
                                  <m:t>𝒗</m:t>
                                </m:r>
                              </m:sub>
                            </m:sSub>
                          </m:e>
                        </m:d>
                      </m:sup>
                    </m:sSup>
                    <m:r>
                      <a:rPr lang="en-US" altLang="zh-CN" sz="4400" b="1" i="1" dirty="0" smtClean="0">
                        <a:solidFill>
                          <a:srgbClr val="1F2329"/>
                        </a:solidFill>
                        <a:latin typeface="Cambria Math" panose="02040503050406030204" pitchFamily="18" charset="0"/>
                        <a:ea typeface="Roboto"/>
                        <a:cs typeface="Roboto"/>
                        <a:sym typeface="Roboto"/>
                      </a:rPr>
                      <m:t>}</m:t>
                    </m:r>
                  </m:oMath>
                </a14:m>
                <a:r>
                  <a:rPr lang="en-US" sz="4400" b="0" i="0" u="none" strike="noStrike" dirty="0">
                    <a:solidFill>
                      <a:srgbClr val="1F2329"/>
                    </a:solidFill>
                    <a:ea typeface="Roboto"/>
                    <a:cs typeface="Roboto"/>
                    <a:sym typeface="Roboto"/>
                  </a:rPr>
                  <a:t>, where each view </a:t>
                </a:r>
                <a14:m>
                  <m:oMath xmlns:m="http://schemas.openxmlformats.org/officeDocument/2006/math">
                    <m:sSup>
                      <m:sSupPr>
                        <m:ctrlPr>
                          <a:rPr lang="en-US" altLang="zh-CN" sz="4400" b="1" i="1" dirty="0">
                            <a:solidFill>
                              <a:srgbClr val="1F2329"/>
                            </a:solidFill>
                            <a:latin typeface="Cambria Math" panose="02040503050406030204" pitchFamily="18" charset="0"/>
                            <a:ea typeface="Roboto"/>
                            <a:cs typeface="Roboto"/>
                            <a:sym typeface="Roboto"/>
                          </a:rPr>
                        </m:ctrlPr>
                      </m:sSupPr>
                      <m:e>
                        <m:r>
                          <a:rPr lang="en-US" altLang="zh-CN" sz="4400" b="1" i="1" dirty="0">
                            <a:solidFill>
                              <a:srgbClr val="1F2329"/>
                            </a:solidFill>
                            <a:latin typeface="Cambria Math" panose="02040503050406030204" pitchFamily="18" charset="0"/>
                            <a:ea typeface="Roboto"/>
                            <a:cs typeface="Roboto"/>
                            <a:sym typeface="Roboto"/>
                          </a:rPr>
                          <m:t>𝑿</m:t>
                        </m:r>
                      </m:e>
                      <m:sup>
                        <m:d>
                          <m:dPr>
                            <m:ctrlPr>
                              <a:rPr lang="en-US" altLang="zh-CN" sz="4400" b="1" i="1" dirty="0">
                                <a:solidFill>
                                  <a:srgbClr val="1F2329"/>
                                </a:solidFill>
                                <a:latin typeface="Cambria Math" panose="02040503050406030204" pitchFamily="18" charset="0"/>
                                <a:ea typeface="Roboto"/>
                                <a:cs typeface="Roboto"/>
                                <a:sym typeface="Roboto"/>
                              </a:rPr>
                            </m:ctrlPr>
                          </m:dPr>
                          <m:e>
                            <m:r>
                              <a:rPr lang="en-US" altLang="zh-CN" sz="4400" b="1" i="1" dirty="0" smtClean="0">
                                <a:solidFill>
                                  <a:srgbClr val="1F2329"/>
                                </a:solidFill>
                                <a:latin typeface="Cambria Math" panose="02040503050406030204" pitchFamily="18" charset="0"/>
                                <a:ea typeface="Roboto"/>
                                <a:cs typeface="Roboto"/>
                                <a:sym typeface="Roboto"/>
                              </a:rPr>
                              <m:t>𝒗</m:t>
                            </m:r>
                          </m:e>
                        </m:d>
                      </m:sup>
                    </m:sSup>
                  </m:oMath>
                </a14:m>
                <a:r>
                  <a:rPr lang="en-US" sz="4400" b="0" i="0" u="none" strike="noStrike" dirty="0">
                    <a:solidFill>
                      <a:srgbClr val="1F2329"/>
                    </a:solidFill>
                    <a:ea typeface="Roboto"/>
                    <a:cs typeface="Roboto"/>
                    <a:sym typeface="Roboto"/>
                  </a:rPr>
                  <a:t> contains data points represented as features, the goal is to partition the data points into </a:t>
                </a:r>
                <a14:m>
                  <m:oMath xmlns:m="http://schemas.openxmlformats.org/officeDocument/2006/math">
                    <m:r>
                      <a:rPr lang="en-US" altLang="zh-CN" sz="4400" b="1" i="1" dirty="0" smtClean="0">
                        <a:solidFill>
                          <a:srgbClr val="1F2329"/>
                        </a:solidFill>
                        <a:latin typeface="Cambria Math" panose="02040503050406030204" pitchFamily="18" charset="0"/>
                        <a:ea typeface="Roboto"/>
                        <a:cs typeface="Roboto"/>
                        <a:sym typeface="Roboto"/>
                      </a:rPr>
                      <m:t>𝒄</m:t>
                    </m:r>
                  </m:oMath>
                </a14:m>
                <a:r>
                  <a:rPr lang="en-US" sz="4400" b="0" i="0" u="none" strike="noStrike" dirty="0">
                    <a:solidFill>
                      <a:srgbClr val="1F2329"/>
                    </a:solidFill>
                    <a:ea typeface="Roboto"/>
                    <a:cs typeface="Roboto"/>
                    <a:sym typeface="Roboto"/>
                  </a:rPr>
                  <a:t> clusters.</a:t>
                </a:r>
              </a:p>
              <a:p>
                <a:endParaRPr lang="en-US" sz="4400" dirty="0">
                  <a:solidFill>
                    <a:srgbClr val="1F2329"/>
                  </a:solidFill>
                  <a:ea typeface="Roboto"/>
                  <a:cs typeface="Roboto"/>
                  <a:sym typeface="Roboto"/>
                </a:endParaRPr>
              </a:p>
              <a:p>
                <a:r>
                  <a:rPr lang="en-US" sz="4400" b="1" i="0" u="none" strike="noStrike" dirty="0">
                    <a:solidFill>
                      <a:srgbClr val="1F2329"/>
                    </a:solidFill>
                    <a:ea typeface="Roboto"/>
                    <a:cs typeface="Roboto"/>
                    <a:sym typeface="Roboto"/>
                  </a:rPr>
                  <a:t>Goals:</a:t>
                </a:r>
              </a:p>
              <a:p>
                <a:pPr marL="742950" indent="-742950">
                  <a:buAutoNum type="arabicPeriod"/>
                </a:pPr>
                <a:r>
                  <a:rPr lang="en-US" altLang="zh-CN" sz="4400" dirty="0">
                    <a:solidFill>
                      <a:srgbClr val="1F2329"/>
                    </a:solidFill>
                    <a:ea typeface="Roboto"/>
                    <a:cs typeface="Roboto"/>
                  </a:rPr>
                  <a:t>Learns the optimal graph structures from multiple views. </a:t>
                </a:r>
              </a:p>
              <a:p>
                <a:pPr marL="742950" indent="-742950">
                  <a:buAutoNum type="arabicPeriod"/>
                </a:pPr>
                <a:r>
                  <a:rPr lang="en-US" altLang="zh-CN" sz="4400" dirty="0">
                    <a:solidFill>
                      <a:srgbClr val="1F2329"/>
                    </a:solidFill>
                    <a:ea typeface="Roboto"/>
                    <a:cs typeface="Roboto"/>
                  </a:rPr>
                  <a:t>Integrates these graphs into a global graph for directly obtaining cluster indicators </a:t>
                </a:r>
                <a:r>
                  <a:rPr lang="en-US" altLang="zh-CN" sz="4400" dirty="0">
                    <a:solidFill>
                      <a:srgbClr val="FF0000"/>
                    </a:solidFill>
                    <a:ea typeface="Roboto"/>
                    <a:cs typeface="Roboto"/>
                  </a:rPr>
                  <a:t>without</a:t>
                </a:r>
                <a:r>
                  <a:rPr lang="en-US" altLang="zh-CN" sz="4400" dirty="0">
                    <a:solidFill>
                      <a:srgbClr val="1F2329"/>
                    </a:solidFill>
                    <a:ea typeface="Roboto"/>
                    <a:cs typeface="Roboto"/>
                  </a:rPr>
                  <a:t> additional graph-cut or k-means post-processing.</a:t>
                </a:r>
                <a:endParaRPr lang="en-US" sz="4400" dirty="0">
                  <a:solidFill>
                    <a:srgbClr val="1F2329"/>
                  </a:solidFill>
                  <a:ea typeface="Roboto"/>
                  <a:cs typeface="Roboto"/>
                  <a:sym typeface="Roboto"/>
                </a:endParaRPr>
              </a:p>
            </p:txBody>
          </p:sp>
        </mc:Choice>
        <mc:Fallback>
          <p:sp>
            <p:nvSpPr>
              <p:cNvPr id="2" name="AutoShape 2"/>
              <p:cNvSpPr>
                <a:spLocks noGrp="1" noRot="1" noChangeAspect="1" noMove="1" noResize="1" noEditPoints="1" noAdjustHandles="1" noChangeArrowheads="1" noChangeShapeType="1" noTextEdit="1"/>
              </p:cNvSpPr>
              <p:nvPr>
                <p:ph type="body" sz="quarter" idx="1" hasCustomPrompt="1"/>
              </p:nvPr>
            </p:nvSpPr>
            <p:spPr>
              <a:xfrm>
                <a:off x="629229" y="3001124"/>
                <a:ext cx="22252542" cy="7091545"/>
              </a:xfrm>
              <a:prstGeom prst="rect">
                <a:avLst/>
              </a:prstGeom>
              <a:blipFill>
                <a:blip r:embed="rId3"/>
                <a:stretch>
                  <a:fillRect l="-1483" t="-537" r="-913"/>
                </a:stretch>
              </a:blipFill>
            </p:spPr>
            <p:txBody>
              <a:bodyPr/>
              <a:lstStyle/>
              <a:p>
                <a:r>
                  <a:rPr lang="zh-CN" altLang="en-US">
                    <a:noFill/>
                  </a:rPr>
                  <a:t> </a:t>
                </a:r>
              </a:p>
            </p:txBody>
          </p:sp>
        </mc:Fallback>
      </mc:AlternateContent>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Problem Setup</a:t>
            </a:r>
          </a:p>
        </p:txBody>
      </p:sp>
      <p:sp>
        <p:nvSpPr>
          <p:cNvPr id="4" name="AutoShape 4"/>
          <p:cNvSpPr/>
          <p:nvPr/>
        </p:nvSpPr>
        <p:spPr>
          <a:xfrm>
            <a:off x="18267624" y="1311765"/>
            <a:ext cx="2844800" cy="609600"/>
          </a:xfrm>
          <a:prstGeom prst="rect">
            <a:avLst/>
          </a:prstGeom>
          <a:noFill/>
          <a:ln w="25400">
            <a:noFill/>
            <a:prstDash val="solid"/>
          </a:ln>
        </p:spPr>
        <p:txBody>
          <a:bodyPr wrap="square" lIns="0" tIns="0" rIns="0" bIns="0" rtlCol="0" anchor="ctr">
            <a:noAutofit/>
          </a:bodyPr>
          <a:lstStyle/>
          <a:p>
            <a:pPr algn="l">
              <a:defRPr/>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dirty="0">
                <a:solidFill>
                  <a:srgbClr val="1F2329"/>
                </a:solidFill>
                <a:latin typeface="Roboto"/>
                <a:ea typeface="Roboto"/>
                <a:cs typeface="Roboto"/>
                <a:sym typeface="Roboto"/>
              </a:rPr>
              <a:t>Methodology</a:t>
            </a:r>
          </a:p>
        </p:txBody>
      </p:sp>
      <p:sp>
        <p:nvSpPr>
          <p:cNvPr id="5" name="文本框 4">
            <a:extLst>
              <a:ext uri="{FF2B5EF4-FFF2-40B4-BE49-F238E27FC236}">
                <a16:creationId xmlns:a16="http://schemas.microsoft.com/office/drawing/2014/main" id="{41B33B86-0BE3-EE45-B866-5A03B693129D}"/>
              </a:ext>
            </a:extLst>
          </p:cNvPr>
          <p:cNvSpPr txBox="1"/>
          <p:nvPr/>
        </p:nvSpPr>
        <p:spPr>
          <a:xfrm>
            <a:off x="7701828" y="11611949"/>
            <a:ext cx="8980344" cy="707886"/>
          </a:xfrm>
          <a:prstGeom prst="rect">
            <a:avLst/>
          </a:prstGeom>
          <a:noFill/>
        </p:spPr>
        <p:txBody>
          <a:bodyPr wrap="none" rtlCol="0">
            <a:spAutoFit/>
          </a:bodyPr>
          <a:lstStyle/>
          <a:p>
            <a:r>
              <a:rPr lang="en-US" altLang="zh-CN" sz="4000" b="1" dirty="0">
                <a:solidFill>
                  <a:srgbClr val="141413"/>
                </a:solidFill>
                <a:effectLst/>
                <a:latin typeface="Times"/>
              </a:rPr>
              <a:t>Schematic of the graph learning method</a:t>
            </a:r>
          </a:p>
        </p:txBody>
      </p:sp>
      <p:grpSp>
        <p:nvGrpSpPr>
          <p:cNvPr id="16" name="组合 15">
            <a:extLst>
              <a:ext uri="{FF2B5EF4-FFF2-40B4-BE49-F238E27FC236}">
                <a16:creationId xmlns:a16="http://schemas.microsoft.com/office/drawing/2014/main" id="{CF53F0D7-56BF-A42F-30AF-129AA228E060}"/>
              </a:ext>
            </a:extLst>
          </p:cNvPr>
          <p:cNvGrpSpPr/>
          <p:nvPr/>
        </p:nvGrpSpPr>
        <p:grpSpPr>
          <a:xfrm>
            <a:off x="629230" y="3969604"/>
            <a:ext cx="22811983" cy="1200330"/>
            <a:chOff x="629230" y="4220854"/>
            <a:chExt cx="22811983" cy="1200330"/>
          </a:xfrm>
        </p:grpSpPr>
        <p:grpSp>
          <p:nvGrpSpPr>
            <p:cNvPr id="13" name="组合 12">
              <a:extLst>
                <a:ext uri="{FF2B5EF4-FFF2-40B4-BE49-F238E27FC236}">
                  <a16:creationId xmlns:a16="http://schemas.microsoft.com/office/drawing/2014/main" id="{B7FB4377-B313-00F0-B9C5-9D15EBE90DCE}"/>
                </a:ext>
              </a:extLst>
            </p:cNvPr>
            <p:cNvGrpSpPr/>
            <p:nvPr/>
          </p:nvGrpSpPr>
          <p:grpSpPr>
            <a:xfrm>
              <a:off x="629230" y="4220854"/>
              <a:ext cx="22811983" cy="1200330"/>
              <a:chOff x="629230" y="10412930"/>
              <a:chExt cx="22811983" cy="1200330"/>
            </a:xfrm>
          </p:grpSpPr>
          <p:sp>
            <p:nvSpPr>
              <p:cNvPr id="7" name="文本框 6">
                <a:extLst>
                  <a:ext uri="{FF2B5EF4-FFF2-40B4-BE49-F238E27FC236}">
                    <a16:creationId xmlns:a16="http://schemas.microsoft.com/office/drawing/2014/main" id="{CC694023-0BF6-FA99-F968-29BA81A5AFF8}"/>
                  </a:ext>
                </a:extLst>
              </p:cNvPr>
              <p:cNvSpPr txBox="1"/>
              <p:nvPr/>
            </p:nvSpPr>
            <p:spPr>
              <a:xfrm>
                <a:off x="629230" y="10412931"/>
                <a:ext cx="7270483" cy="1200329"/>
              </a:xfrm>
              <a:prstGeom prst="rect">
                <a:avLst/>
              </a:prstGeom>
              <a:noFill/>
            </p:spPr>
            <p:txBody>
              <a:bodyPr wrap="square">
                <a:spAutoFit/>
              </a:bodyPr>
              <a:lstStyle/>
              <a:p>
                <a:r>
                  <a:rPr lang="en-US" altLang="zh-CN" sz="3600" dirty="0"/>
                  <a:t>Learning single-view graphs independently from each view. </a:t>
                </a:r>
                <a:endParaRPr lang="zh-CN" altLang="en-US" sz="3600" dirty="0"/>
              </a:p>
            </p:txBody>
          </p:sp>
          <p:sp>
            <p:nvSpPr>
              <p:cNvPr id="8" name="文本框 7">
                <a:extLst>
                  <a:ext uri="{FF2B5EF4-FFF2-40B4-BE49-F238E27FC236}">
                    <a16:creationId xmlns:a16="http://schemas.microsoft.com/office/drawing/2014/main" id="{EC7588F3-6E73-6C26-5F22-12CFECB1F7CC}"/>
                  </a:ext>
                </a:extLst>
              </p:cNvPr>
              <p:cNvSpPr txBox="1"/>
              <p:nvPr/>
            </p:nvSpPr>
            <p:spPr>
              <a:xfrm>
                <a:off x="8399980" y="10412930"/>
                <a:ext cx="7270483" cy="1200329"/>
              </a:xfrm>
              <a:prstGeom prst="rect">
                <a:avLst/>
              </a:prstGeom>
              <a:noFill/>
            </p:spPr>
            <p:txBody>
              <a:bodyPr wrap="square">
                <a:spAutoFit/>
              </a:bodyPr>
              <a:lstStyle>
                <a:defPPr marR="0" lvl="0" algn="l" rtl="0">
                  <a:lnSpc>
                    <a:spcPct val="100000"/>
                  </a:lnSpc>
                  <a:spcBef>
                    <a:spcPts val="0"/>
                  </a:spcBef>
                  <a:spcAft>
                    <a:spcPts val="0"/>
                  </a:spcAft>
                </a:defPPr>
                <a:lvl1pPr>
                  <a:defRPr sz="3600"/>
                </a:lvl1pPr>
              </a:lstStyle>
              <a:p>
                <a:r>
                  <a:rPr lang="en-US" altLang="zh-CN" dirty="0"/>
                  <a:t>Integrating these graphs into a global, consistent graph. </a:t>
                </a:r>
                <a:endParaRPr lang="zh-CN" altLang="en-US" dirty="0"/>
              </a:p>
            </p:txBody>
          </p:sp>
          <p:sp>
            <p:nvSpPr>
              <p:cNvPr id="11" name="文本框 10">
                <a:extLst>
                  <a:ext uri="{FF2B5EF4-FFF2-40B4-BE49-F238E27FC236}">
                    <a16:creationId xmlns:a16="http://schemas.microsoft.com/office/drawing/2014/main" id="{655C3558-1BC0-335C-EB49-55E8054A4B1D}"/>
                  </a:ext>
                </a:extLst>
              </p:cNvPr>
              <p:cNvSpPr txBox="1"/>
              <p:nvPr/>
            </p:nvSpPr>
            <p:spPr>
              <a:xfrm>
                <a:off x="16170730" y="10412930"/>
                <a:ext cx="7270483" cy="1200329"/>
              </a:xfrm>
              <a:prstGeom prst="rect">
                <a:avLst/>
              </a:prstGeom>
              <a:noFill/>
            </p:spPr>
            <p:txBody>
              <a:bodyPr wrap="square">
                <a:spAutoFit/>
              </a:bodyPr>
              <a:lstStyle>
                <a:defPPr marR="0" lvl="0" algn="l" rtl="0">
                  <a:lnSpc>
                    <a:spcPct val="100000"/>
                  </a:lnSpc>
                  <a:spcBef>
                    <a:spcPts val="0"/>
                  </a:spcBef>
                  <a:spcAft>
                    <a:spcPts val="0"/>
                  </a:spcAft>
                  <a:defRPr/>
                </a:defPPr>
                <a:lvl1pPr>
                  <a:defRPr sz="3600"/>
                </a:lvl1pPr>
              </a:lstStyle>
              <a:p>
                <a:r>
                  <a:rPr lang="en-US" altLang="zh-CN" dirty="0"/>
                  <a:t>Directly obtaining cluster indicators from the global graph.</a:t>
                </a:r>
                <a:endParaRPr lang="zh-CN" altLang="en-US" dirty="0"/>
              </a:p>
            </p:txBody>
          </p:sp>
        </p:grpSp>
        <p:sp>
          <p:nvSpPr>
            <p:cNvPr id="14" name="右箭头 13">
              <a:extLst>
                <a:ext uri="{FF2B5EF4-FFF2-40B4-BE49-F238E27FC236}">
                  <a16:creationId xmlns:a16="http://schemas.microsoft.com/office/drawing/2014/main" id="{20550CF4-5983-F055-61AF-1B237EF28BAD}"/>
                </a:ext>
              </a:extLst>
            </p:cNvPr>
            <p:cNvSpPr/>
            <p:nvPr/>
          </p:nvSpPr>
          <p:spPr>
            <a:xfrm>
              <a:off x="7282304" y="4551019"/>
              <a:ext cx="584513"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0ACE64C1-9DC4-055F-EE2F-996BF27E38E0}"/>
                </a:ext>
              </a:extLst>
            </p:cNvPr>
            <p:cNvSpPr/>
            <p:nvPr/>
          </p:nvSpPr>
          <p:spPr>
            <a:xfrm>
              <a:off x="15085950" y="4528529"/>
              <a:ext cx="584513"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7" name="AutoShape 2">
            <a:extLst>
              <a:ext uri="{FF2B5EF4-FFF2-40B4-BE49-F238E27FC236}">
                <a16:creationId xmlns:a16="http://schemas.microsoft.com/office/drawing/2014/main" id="{8BEB3F52-6BEE-A592-6032-A7238A7A6E3E}"/>
              </a:ext>
            </a:extLst>
          </p:cNvPr>
          <p:cNvSpPr>
            <a:spLocks noGrp="1"/>
          </p:cNvSpPr>
          <p:nvPr>
            <p:ph type="body" sz="quarter" idx="1"/>
          </p:nvPr>
        </p:nvSpPr>
        <p:spPr>
          <a:xfrm>
            <a:off x="629230" y="2779287"/>
            <a:ext cx="10515600" cy="609600"/>
          </a:xfrm>
          <a:prstGeom prst="rect">
            <a:avLst/>
          </a:prstGeom>
        </p:spPr>
        <p:txBody>
          <a:bodyPr lIns="0" tIns="0" rIns="0" bIns="0" anchor="ctr"/>
          <a:lstStyle>
            <a:lvl1pPr algn="l">
              <a:lnSpc>
                <a:spcPct val="125000"/>
              </a:lnSpc>
              <a:defRPr sz="3200" b="0" i="0" u="none" strike="noStrike">
                <a:solidFill>
                  <a:srgbClr val="1F2329">
                    <a:alpha val="100000"/>
                  </a:srgbClr>
                </a:solidFill>
                <a:latin typeface="Roboto"/>
              </a:defRPr>
            </a:lvl1pPr>
          </a:lstStyle>
          <a:p>
            <a:pPr algn="l"/>
            <a:r>
              <a:rPr lang="en-US" altLang="zh-CN" sz="4000" b="1" dirty="0"/>
              <a:t>Overview of the Proposed Method</a:t>
            </a:r>
            <a:endParaRPr sz="4000" b="1" dirty="0"/>
          </a:p>
        </p:txBody>
      </p:sp>
      <p:grpSp>
        <p:nvGrpSpPr>
          <p:cNvPr id="18" name="组合 17">
            <a:extLst>
              <a:ext uri="{FF2B5EF4-FFF2-40B4-BE49-F238E27FC236}">
                <a16:creationId xmlns:a16="http://schemas.microsoft.com/office/drawing/2014/main" id="{D880B7CF-5DA6-3B64-E964-FAE068DCF62A}"/>
              </a:ext>
            </a:extLst>
          </p:cNvPr>
          <p:cNvGrpSpPr/>
          <p:nvPr/>
        </p:nvGrpSpPr>
        <p:grpSpPr>
          <a:xfrm>
            <a:off x="2315245" y="5771730"/>
            <a:ext cx="19753510" cy="5548673"/>
            <a:chOff x="3377379" y="7581888"/>
            <a:chExt cx="19753510" cy="5548673"/>
          </a:xfrm>
        </p:grpSpPr>
        <p:grpSp>
          <p:nvGrpSpPr>
            <p:cNvPr id="19" name="组合 18">
              <a:extLst>
                <a:ext uri="{FF2B5EF4-FFF2-40B4-BE49-F238E27FC236}">
                  <a16:creationId xmlns:a16="http://schemas.microsoft.com/office/drawing/2014/main" id="{89D76B9D-9237-D9AA-1170-B87506200124}"/>
                </a:ext>
              </a:extLst>
            </p:cNvPr>
            <p:cNvGrpSpPr/>
            <p:nvPr/>
          </p:nvGrpSpPr>
          <p:grpSpPr>
            <a:xfrm>
              <a:off x="3377381" y="7687398"/>
              <a:ext cx="5215717" cy="2692251"/>
              <a:chOff x="3377381" y="6356555"/>
              <a:chExt cx="5215717" cy="2692251"/>
            </a:xfrm>
          </p:grpSpPr>
          <p:sp>
            <p:nvSpPr>
              <p:cNvPr id="68" name="椭圆 67">
                <a:extLst>
                  <a:ext uri="{FF2B5EF4-FFF2-40B4-BE49-F238E27FC236}">
                    <a16:creationId xmlns:a16="http://schemas.microsoft.com/office/drawing/2014/main" id="{E3068771-106E-C309-24B5-1295D3CC7B38}"/>
                  </a:ext>
                </a:extLst>
              </p:cNvPr>
              <p:cNvSpPr/>
              <p:nvPr/>
            </p:nvSpPr>
            <p:spPr>
              <a:xfrm>
                <a:off x="3512458" y="72435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1</a:t>
                </a:r>
                <a:endParaRPr kumimoji="1" lang="zh-CN" altLang="en-US" sz="3200" b="1" dirty="0"/>
              </a:p>
            </p:txBody>
          </p:sp>
          <p:sp>
            <p:nvSpPr>
              <p:cNvPr id="69" name="椭圆 68">
                <a:extLst>
                  <a:ext uri="{FF2B5EF4-FFF2-40B4-BE49-F238E27FC236}">
                    <a16:creationId xmlns:a16="http://schemas.microsoft.com/office/drawing/2014/main" id="{C8E596D0-A5FB-349B-8C8B-5C65911190FD}"/>
                  </a:ext>
                </a:extLst>
              </p:cNvPr>
              <p:cNvSpPr/>
              <p:nvPr/>
            </p:nvSpPr>
            <p:spPr>
              <a:xfrm>
                <a:off x="4535716" y="661632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2</a:t>
                </a:r>
                <a:endParaRPr kumimoji="1" lang="zh-CN" altLang="en-US" sz="3200" b="1" dirty="0"/>
              </a:p>
            </p:txBody>
          </p:sp>
          <p:sp>
            <p:nvSpPr>
              <p:cNvPr id="70" name="椭圆 69">
                <a:extLst>
                  <a:ext uri="{FF2B5EF4-FFF2-40B4-BE49-F238E27FC236}">
                    <a16:creationId xmlns:a16="http://schemas.microsoft.com/office/drawing/2014/main" id="{4960B490-89F2-D041-4378-BAC653EC8EA8}"/>
                  </a:ext>
                </a:extLst>
              </p:cNvPr>
              <p:cNvSpPr/>
              <p:nvPr/>
            </p:nvSpPr>
            <p:spPr>
              <a:xfrm>
                <a:off x="4535716" y="787068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4</a:t>
                </a:r>
                <a:endParaRPr kumimoji="1" lang="zh-CN" altLang="en-US" sz="3200" b="1" dirty="0"/>
              </a:p>
            </p:txBody>
          </p:sp>
          <p:sp>
            <p:nvSpPr>
              <p:cNvPr id="71" name="椭圆 70">
                <a:extLst>
                  <a:ext uri="{FF2B5EF4-FFF2-40B4-BE49-F238E27FC236}">
                    <a16:creationId xmlns:a16="http://schemas.microsoft.com/office/drawing/2014/main" id="{764B5C51-CEED-490C-4C74-1C7C4C18FBCB}"/>
                  </a:ext>
                </a:extLst>
              </p:cNvPr>
              <p:cNvSpPr/>
              <p:nvPr/>
            </p:nvSpPr>
            <p:spPr>
              <a:xfrm>
                <a:off x="5582230" y="72435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3</a:t>
                </a:r>
                <a:endParaRPr kumimoji="1" lang="zh-CN" altLang="en-US" sz="3200" b="1" dirty="0"/>
              </a:p>
            </p:txBody>
          </p:sp>
          <p:sp>
            <p:nvSpPr>
              <p:cNvPr id="72" name="椭圆 71">
                <a:extLst>
                  <a:ext uri="{FF2B5EF4-FFF2-40B4-BE49-F238E27FC236}">
                    <a16:creationId xmlns:a16="http://schemas.microsoft.com/office/drawing/2014/main" id="{1700EAC2-C949-FB16-6F08-CBBEB9A0FC39}"/>
                  </a:ext>
                </a:extLst>
              </p:cNvPr>
              <p:cNvSpPr/>
              <p:nvPr/>
            </p:nvSpPr>
            <p:spPr>
              <a:xfrm>
                <a:off x="6745515" y="6705600"/>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5</a:t>
                </a:r>
                <a:endParaRPr kumimoji="1" lang="zh-CN" altLang="en-US" sz="3200" b="1" dirty="0"/>
              </a:p>
            </p:txBody>
          </p:sp>
          <p:sp>
            <p:nvSpPr>
              <p:cNvPr id="73" name="椭圆 72">
                <a:extLst>
                  <a:ext uri="{FF2B5EF4-FFF2-40B4-BE49-F238E27FC236}">
                    <a16:creationId xmlns:a16="http://schemas.microsoft.com/office/drawing/2014/main" id="{2519AFD1-118C-BD85-6F1D-264BC18AC287}"/>
                  </a:ext>
                </a:extLst>
              </p:cNvPr>
              <p:cNvSpPr/>
              <p:nvPr/>
            </p:nvSpPr>
            <p:spPr>
              <a:xfrm>
                <a:off x="6545944" y="794413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6</a:t>
                </a:r>
                <a:endParaRPr kumimoji="1" lang="zh-CN" altLang="en-US" sz="3200" b="1" dirty="0"/>
              </a:p>
            </p:txBody>
          </p:sp>
          <p:sp>
            <p:nvSpPr>
              <p:cNvPr id="74" name="椭圆 73">
                <a:extLst>
                  <a:ext uri="{FF2B5EF4-FFF2-40B4-BE49-F238E27FC236}">
                    <a16:creationId xmlns:a16="http://schemas.microsoft.com/office/drawing/2014/main" id="{DADEE5C3-63D4-0041-68C3-EB1AC2D216A6}"/>
                  </a:ext>
                </a:extLst>
              </p:cNvPr>
              <p:cNvSpPr/>
              <p:nvPr/>
            </p:nvSpPr>
            <p:spPr>
              <a:xfrm>
                <a:off x="7657119" y="7548151"/>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7</a:t>
                </a:r>
                <a:endParaRPr kumimoji="1" lang="zh-CN" altLang="en-US" sz="3200" b="1" dirty="0"/>
              </a:p>
            </p:txBody>
          </p:sp>
          <p:cxnSp>
            <p:nvCxnSpPr>
              <p:cNvPr id="75" name="直线连接符 74">
                <a:extLst>
                  <a:ext uri="{FF2B5EF4-FFF2-40B4-BE49-F238E27FC236}">
                    <a16:creationId xmlns:a16="http://schemas.microsoft.com/office/drawing/2014/main" id="{033BE108-4774-0079-2389-FE8D450E75BC}"/>
                  </a:ext>
                </a:extLst>
              </p:cNvPr>
              <p:cNvCxnSpPr>
                <a:cxnSpLocks/>
                <a:stCxn id="68" idx="7"/>
                <a:endCxn id="69" idx="3"/>
              </p:cNvCxnSpPr>
              <p:nvPr/>
            </p:nvCxnSpPr>
            <p:spPr>
              <a:xfrm flipV="1">
                <a:off x="4032784" y="7136653"/>
                <a:ext cx="592206" cy="19612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F2199DEC-0266-D1F1-5D12-4DA4B89ED9EC}"/>
                  </a:ext>
                </a:extLst>
              </p:cNvPr>
              <p:cNvCxnSpPr>
                <a:cxnSpLocks/>
                <a:stCxn id="68" idx="5"/>
                <a:endCxn id="70" idx="1"/>
              </p:cNvCxnSpPr>
              <p:nvPr/>
            </p:nvCxnSpPr>
            <p:spPr>
              <a:xfrm>
                <a:off x="4032784" y="7763833"/>
                <a:ext cx="592206" cy="19612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7F7E0007-1BA6-872B-0DDE-D325A9666CB5}"/>
                  </a:ext>
                </a:extLst>
              </p:cNvPr>
              <p:cNvCxnSpPr>
                <a:cxnSpLocks/>
                <a:stCxn id="70" idx="0"/>
                <a:endCxn id="69" idx="4"/>
              </p:cNvCxnSpPr>
              <p:nvPr/>
            </p:nvCxnSpPr>
            <p:spPr>
              <a:xfrm flipV="1">
                <a:off x="4840516" y="7225927"/>
                <a:ext cx="0" cy="64476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9BD1AF0A-C738-9A41-DD87-EF3B8F9B233D}"/>
                  </a:ext>
                </a:extLst>
              </p:cNvPr>
              <p:cNvCxnSpPr>
                <a:cxnSpLocks/>
                <a:stCxn id="71" idx="6"/>
                <a:endCxn id="72" idx="3"/>
              </p:cNvCxnSpPr>
              <p:nvPr/>
            </p:nvCxnSpPr>
            <p:spPr>
              <a:xfrm flipV="1">
                <a:off x="6191830" y="7225926"/>
                <a:ext cx="642959" cy="3223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5E5F2902-3F2A-F9F1-6956-6F95E1381EB2}"/>
                  </a:ext>
                </a:extLst>
              </p:cNvPr>
              <p:cNvCxnSpPr>
                <a:cxnSpLocks/>
                <a:stCxn id="73" idx="0"/>
                <a:endCxn id="72" idx="4"/>
              </p:cNvCxnSpPr>
              <p:nvPr/>
            </p:nvCxnSpPr>
            <p:spPr>
              <a:xfrm flipV="1">
                <a:off x="6850744" y="7315200"/>
                <a:ext cx="199571" cy="6289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线连接符 79">
                <a:extLst>
                  <a:ext uri="{FF2B5EF4-FFF2-40B4-BE49-F238E27FC236}">
                    <a16:creationId xmlns:a16="http://schemas.microsoft.com/office/drawing/2014/main" id="{68BC85C9-BD1E-8914-24D4-F7A0BD352A50}"/>
                  </a:ext>
                </a:extLst>
              </p:cNvPr>
              <p:cNvCxnSpPr>
                <a:cxnSpLocks/>
                <a:stCxn id="73" idx="7"/>
                <a:endCxn id="74" idx="2"/>
              </p:cNvCxnSpPr>
              <p:nvPr/>
            </p:nvCxnSpPr>
            <p:spPr>
              <a:xfrm flipV="1">
                <a:off x="7066270" y="7852951"/>
                <a:ext cx="590849" cy="18046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642049BE-F8F9-7B2D-7346-5B98943D0571}"/>
                  </a:ext>
                </a:extLst>
              </p:cNvPr>
              <p:cNvSpPr/>
              <p:nvPr/>
            </p:nvSpPr>
            <p:spPr>
              <a:xfrm>
                <a:off x="3377381" y="6356555"/>
                <a:ext cx="5215717" cy="2669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文本框 81">
                <a:extLst>
                  <a:ext uri="{FF2B5EF4-FFF2-40B4-BE49-F238E27FC236}">
                    <a16:creationId xmlns:a16="http://schemas.microsoft.com/office/drawing/2014/main" id="{09208499-5E98-CC10-AE17-5E2DDD5565B9}"/>
                  </a:ext>
                </a:extLst>
              </p:cNvPr>
              <p:cNvSpPr txBox="1"/>
              <p:nvPr/>
            </p:nvSpPr>
            <p:spPr>
              <a:xfrm>
                <a:off x="3774537" y="8587141"/>
                <a:ext cx="4421403" cy="461665"/>
              </a:xfrm>
              <a:prstGeom prst="rect">
                <a:avLst/>
              </a:prstGeom>
              <a:noFill/>
            </p:spPr>
            <p:txBody>
              <a:bodyPr wrap="none" rtlCol="0">
                <a:spAutoFit/>
              </a:bodyPr>
              <a:lstStyle/>
              <a:p>
                <a:r>
                  <a:rPr kumimoji="1" lang="en-US" altLang="zh-CN" sz="2400" b="1" dirty="0"/>
                  <a:t>Learned</a:t>
                </a:r>
                <a:r>
                  <a:rPr kumimoji="1" lang="zh-CN" altLang="en-US" sz="2400" b="1" dirty="0"/>
                  <a:t> </a:t>
                </a:r>
                <a:r>
                  <a:rPr kumimoji="1" lang="en-US" altLang="zh-CN" sz="2400" b="1" dirty="0"/>
                  <a:t>Single</a:t>
                </a:r>
                <a:r>
                  <a:rPr kumimoji="1" lang="zh-CN" altLang="en-US" sz="2400" b="1" dirty="0"/>
                  <a:t> </a:t>
                </a:r>
                <a:r>
                  <a:rPr kumimoji="1" lang="en-US" altLang="zh-CN" sz="2400" b="1" dirty="0"/>
                  <a:t>View</a:t>
                </a:r>
                <a:r>
                  <a:rPr kumimoji="1" lang="zh-CN" altLang="en-US" sz="2400" b="1" dirty="0"/>
                  <a:t> </a:t>
                </a:r>
                <a:r>
                  <a:rPr kumimoji="1" lang="en-US" altLang="zh-CN" sz="2400" b="1" dirty="0"/>
                  <a:t>Graph</a:t>
                </a:r>
                <a:r>
                  <a:rPr kumimoji="1" lang="zh-CN" altLang="en-US" sz="2400" b="1" dirty="0"/>
                  <a:t> </a:t>
                </a:r>
                <a:r>
                  <a:rPr kumimoji="1" lang="en-US" altLang="zh-CN" sz="2400" b="1" dirty="0"/>
                  <a:t>1</a:t>
                </a:r>
                <a:endParaRPr kumimoji="1" lang="zh-CN" altLang="en-US" sz="2400" b="1" dirty="0"/>
              </a:p>
            </p:txBody>
          </p:sp>
        </p:grpSp>
        <p:grpSp>
          <p:nvGrpSpPr>
            <p:cNvPr id="20" name="组合 19">
              <a:extLst>
                <a:ext uri="{FF2B5EF4-FFF2-40B4-BE49-F238E27FC236}">
                  <a16:creationId xmlns:a16="http://schemas.microsoft.com/office/drawing/2014/main" id="{BCDC0738-40EF-C428-4F0F-867C69A36BF0}"/>
                </a:ext>
              </a:extLst>
            </p:cNvPr>
            <p:cNvGrpSpPr/>
            <p:nvPr/>
          </p:nvGrpSpPr>
          <p:grpSpPr>
            <a:xfrm>
              <a:off x="3377379" y="10438310"/>
              <a:ext cx="5215717" cy="2692251"/>
              <a:chOff x="3377379" y="9107467"/>
              <a:chExt cx="5215717" cy="2692251"/>
            </a:xfrm>
          </p:grpSpPr>
          <p:grpSp>
            <p:nvGrpSpPr>
              <p:cNvPr id="52" name="组合 51">
                <a:extLst>
                  <a:ext uri="{FF2B5EF4-FFF2-40B4-BE49-F238E27FC236}">
                    <a16:creationId xmlns:a16="http://schemas.microsoft.com/office/drawing/2014/main" id="{2B7E27E7-C264-BCD0-141E-BAF265C42C96}"/>
                  </a:ext>
                </a:extLst>
              </p:cNvPr>
              <p:cNvGrpSpPr/>
              <p:nvPr/>
            </p:nvGrpSpPr>
            <p:grpSpPr>
              <a:xfrm>
                <a:off x="3377379" y="9107467"/>
                <a:ext cx="5215717" cy="2692251"/>
                <a:chOff x="3377381" y="6356555"/>
                <a:chExt cx="5215717" cy="2692251"/>
              </a:xfrm>
            </p:grpSpPr>
            <p:sp>
              <p:nvSpPr>
                <p:cNvPr id="55" name="椭圆 54">
                  <a:extLst>
                    <a:ext uri="{FF2B5EF4-FFF2-40B4-BE49-F238E27FC236}">
                      <a16:creationId xmlns:a16="http://schemas.microsoft.com/office/drawing/2014/main" id="{DE5815DF-0FD6-5A1F-E0E8-B59E3B1D8C2D}"/>
                    </a:ext>
                  </a:extLst>
                </p:cNvPr>
                <p:cNvSpPr/>
                <p:nvPr/>
              </p:nvSpPr>
              <p:spPr>
                <a:xfrm>
                  <a:off x="3512458" y="72435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1</a:t>
                  </a:r>
                  <a:endParaRPr kumimoji="1" lang="zh-CN" altLang="en-US" sz="3200" b="1" dirty="0"/>
                </a:p>
              </p:txBody>
            </p:sp>
            <p:sp>
              <p:nvSpPr>
                <p:cNvPr id="56" name="椭圆 55">
                  <a:extLst>
                    <a:ext uri="{FF2B5EF4-FFF2-40B4-BE49-F238E27FC236}">
                      <a16:creationId xmlns:a16="http://schemas.microsoft.com/office/drawing/2014/main" id="{ADEF80AE-A92E-8C45-0745-553A04026FF6}"/>
                    </a:ext>
                  </a:extLst>
                </p:cNvPr>
                <p:cNvSpPr/>
                <p:nvPr/>
              </p:nvSpPr>
              <p:spPr>
                <a:xfrm>
                  <a:off x="4535716" y="661632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2</a:t>
                  </a:r>
                  <a:endParaRPr kumimoji="1" lang="zh-CN" altLang="en-US" sz="3200" b="1" dirty="0"/>
                </a:p>
              </p:txBody>
            </p:sp>
            <p:sp>
              <p:nvSpPr>
                <p:cNvPr id="57" name="椭圆 56">
                  <a:extLst>
                    <a:ext uri="{FF2B5EF4-FFF2-40B4-BE49-F238E27FC236}">
                      <a16:creationId xmlns:a16="http://schemas.microsoft.com/office/drawing/2014/main" id="{3564F5AF-4F6F-7BD3-FD9E-D88141F32243}"/>
                    </a:ext>
                  </a:extLst>
                </p:cNvPr>
                <p:cNvSpPr/>
                <p:nvPr/>
              </p:nvSpPr>
              <p:spPr>
                <a:xfrm>
                  <a:off x="4535716" y="787068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4</a:t>
                  </a:r>
                  <a:endParaRPr kumimoji="1" lang="zh-CN" altLang="en-US" sz="3200" b="1" dirty="0"/>
                </a:p>
              </p:txBody>
            </p:sp>
            <p:sp>
              <p:nvSpPr>
                <p:cNvPr id="58" name="椭圆 57">
                  <a:extLst>
                    <a:ext uri="{FF2B5EF4-FFF2-40B4-BE49-F238E27FC236}">
                      <a16:creationId xmlns:a16="http://schemas.microsoft.com/office/drawing/2014/main" id="{FA23D6EB-6ACA-87B1-504E-769180BA278F}"/>
                    </a:ext>
                  </a:extLst>
                </p:cNvPr>
                <p:cNvSpPr/>
                <p:nvPr/>
              </p:nvSpPr>
              <p:spPr>
                <a:xfrm>
                  <a:off x="5582230" y="72435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3</a:t>
                  </a:r>
                  <a:endParaRPr kumimoji="1" lang="zh-CN" altLang="en-US" sz="3200" b="1" dirty="0"/>
                </a:p>
              </p:txBody>
            </p:sp>
            <p:sp>
              <p:nvSpPr>
                <p:cNvPr id="59" name="椭圆 58">
                  <a:extLst>
                    <a:ext uri="{FF2B5EF4-FFF2-40B4-BE49-F238E27FC236}">
                      <a16:creationId xmlns:a16="http://schemas.microsoft.com/office/drawing/2014/main" id="{15D92BC6-B4D6-C664-F80F-AF23F4A46C57}"/>
                    </a:ext>
                  </a:extLst>
                </p:cNvPr>
                <p:cNvSpPr/>
                <p:nvPr/>
              </p:nvSpPr>
              <p:spPr>
                <a:xfrm>
                  <a:off x="6745515" y="6705600"/>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5</a:t>
                  </a:r>
                  <a:endParaRPr kumimoji="1" lang="zh-CN" altLang="en-US" sz="3200" b="1" dirty="0"/>
                </a:p>
              </p:txBody>
            </p:sp>
            <p:sp>
              <p:nvSpPr>
                <p:cNvPr id="60" name="椭圆 59">
                  <a:extLst>
                    <a:ext uri="{FF2B5EF4-FFF2-40B4-BE49-F238E27FC236}">
                      <a16:creationId xmlns:a16="http://schemas.microsoft.com/office/drawing/2014/main" id="{11746278-2281-2E33-8015-BE625619BDC9}"/>
                    </a:ext>
                  </a:extLst>
                </p:cNvPr>
                <p:cNvSpPr/>
                <p:nvPr/>
              </p:nvSpPr>
              <p:spPr>
                <a:xfrm>
                  <a:off x="6545944" y="794413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6</a:t>
                  </a:r>
                  <a:endParaRPr kumimoji="1" lang="zh-CN" altLang="en-US" sz="3200" b="1" dirty="0"/>
                </a:p>
              </p:txBody>
            </p:sp>
            <p:sp>
              <p:nvSpPr>
                <p:cNvPr id="61" name="椭圆 60">
                  <a:extLst>
                    <a:ext uri="{FF2B5EF4-FFF2-40B4-BE49-F238E27FC236}">
                      <a16:creationId xmlns:a16="http://schemas.microsoft.com/office/drawing/2014/main" id="{D5E84A31-F854-C186-E3AB-DF103DC44E84}"/>
                    </a:ext>
                  </a:extLst>
                </p:cNvPr>
                <p:cNvSpPr/>
                <p:nvPr/>
              </p:nvSpPr>
              <p:spPr>
                <a:xfrm>
                  <a:off x="7657119" y="7548151"/>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7</a:t>
                  </a:r>
                  <a:endParaRPr kumimoji="1" lang="zh-CN" altLang="en-US" sz="3200" b="1" dirty="0"/>
                </a:p>
              </p:txBody>
            </p:sp>
            <p:cxnSp>
              <p:nvCxnSpPr>
                <p:cNvPr id="62" name="直线连接符 61">
                  <a:extLst>
                    <a:ext uri="{FF2B5EF4-FFF2-40B4-BE49-F238E27FC236}">
                      <a16:creationId xmlns:a16="http://schemas.microsoft.com/office/drawing/2014/main" id="{94E89FD0-BDDB-357A-34C1-AD4566681C6C}"/>
                    </a:ext>
                  </a:extLst>
                </p:cNvPr>
                <p:cNvCxnSpPr>
                  <a:cxnSpLocks/>
                  <a:stCxn id="55" idx="7"/>
                  <a:endCxn id="56" idx="3"/>
                </p:cNvCxnSpPr>
                <p:nvPr/>
              </p:nvCxnSpPr>
              <p:spPr>
                <a:xfrm flipV="1">
                  <a:off x="4032784" y="7136653"/>
                  <a:ext cx="592206" cy="19612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478EBE0E-0B21-397E-B6B9-6EEBF1099D84}"/>
                    </a:ext>
                  </a:extLst>
                </p:cNvPr>
                <p:cNvCxnSpPr>
                  <a:cxnSpLocks/>
                  <a:stCxn id="55" idx="5"/>
                  <a:endCxn id="57" idx="1"/>
                </p:cNvCxnSpPr>
                <p:nvPr/>
              </p:nvCxnSpPr>
              <p:spPr>
                <a:xfrm>
                  <a:off x="4032784" y="7763833"/>
                  <a:ext cx="592206" cy="19612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6E760A70-6E9A-EE46-B91E-885AABCDE0B5}"/>
                    </a:ext>
                  </a:extLst>
                </p:cNvPr>
                <p:cNvCxnSpPr>
                  <a:cxnSpLocks/>
                  <a:stCxn id="58" idx="1"/>
                  <a:endCxn id="56" idx="5"/>
                </p:cNvCxnSpPr>
                <p:nvPr/>
              </p:nvCxnSpPr>
              <p:spPr>
                <a:xfrm flipH="1" flipV="1">
                  <a:off x="5056042" y="7136653"/>
                  <a:ext cx="615462" cy="19612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67CF2EA9-3C30-6000-0B3A-5AAE20A4A39E}"/>
                    </a:ext>
                  </a:extLst>
                </p:cNvPr>
                <p:cNvCxnSpPr>
                  <a:cxnSpLocks/>
                  <a:stCxn id="59" idx="5"/>
                  <a:endCxn id="61" idx="2"/>
                </p:cNvCxnSpPr>
                <p:nvPr/>
              </p:nvCxnSpPr>
              <p:spPr>
                <a:xfrm>
                  <a:off x="7265841" y="7225926"/>
                  <a:ext cx="391278" cy="62702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A29F42FC-D40B-AC07-4FF7-C9F46134A78A}"/>
                    </a:ext>
                  </a:extLst>
                </p:cNvPr>
                <p:cNvSpPr/>
                <p:nvPr/>
              </p:nvSpPr>
              <p:spPr>
                <a:xfrm>
                  <a:off x="3377381" y="6356555"/>
                  <a:ext cx="5215717" cy="2669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文本框 66">
                  <a:extLst>
                    <a:ext uri="{FF2B5EF4-FFF2-40B4-BE49-F238E27FC236}">
                      <a16:creationId xmlns:a16="http://schemas.microsoft.com/office/drawing/2014/main" id="{5F7FD49C-4473-B72A-DE59-940515FEF949}"/>
                    </a:ext>
                  </a:extLst>
                </p:cNvPr>
                <p:cNvSpPr txBox="1"/>
                <p:nvPr/>
              </p:nvSpPr>
              <p:spPr>
                <a:xfrm>
                  <a:off x="3774537" y="8587141"/>
                  <a:ext cx="4421403" cy="461665"/>
                </a:xfrm>
                <a:prstGeom prst="rect">
                  <a:avLst/>
                </a:prstGeom>
                <a:noFill/>
              </p:spPr>
              <p:txBody>
                <a:bodyPr wrap="none" rtlCol="0">
                  <a:spAutoFit/>
                </a:bodyPr>
                <a:lstStyle/>
                <a:p>
                  <a:r>
                    <a:rPr kumimoji="1" lang="en-US" altLang="zh-CN" sz="2400" b="1" dirty="0"/>
                    <a:t>Learned</a:t>
                  </a:r>
                  <a:r>
                    <a:rPr kumimoji="1" lang="zh-CN" altLang="en-US" sz="2400" b="1" dirty="0"/>
                    <a:t> </a:t>
                  </a:r>
                  <a:r>
                    <a:rPr kumimoji="1" lang="en-US" altLang="zh-CN" sz="2400" b="1" dirty="0"/>
                    <a:t>Single</a:t>
                  </a:r>
                  <a:r>
                    <a:rPr kumimoji="1" lang="zh-CN" altLang="en-US" sz="2400" b="1" dirty="0"/>
                    <a:t> </a:t>
                  </a:r>
                  <a:r>
                    <a:rPr kumimoji="1" lang="en-US" altLang="zh-CN" sz="2400" b="1" dirty="0"/>
                    <a:t>View</a:t>
                  </a:r>
                  <a:r>
                    <a:rPr kumimoji="1" lang="zh-CN" altLang="en-US" sz="2400" b="1" dirty="0"/>
                    <a:t> </a:t>
                  </a:r>
                  <a:r>
                    <a:rPr kumimoji="1" lang="en-US" altLang="zh-CN" sz="2400" b="1" dirty="0"/>
                    <a:t>Graph</a:t>
                  </a:r>
                  <a:r>
                    <a:rPr kumimoji="1" lang="zh-CN" altLang="en-US" sz="2400" b="1" dirty="0"/>
                    <a:t> </a:t>
                  </a:r>
                  <a:r>
                    <a:rPr kumimoji="1" lang="en-US" altLang="zh-CN" sz="2400" b="1" dirty="0"/>
                    <a:t>2</a:t>
                  </a:r>
                  <a:endParaRPr kumimoji="1" lang="zh-CN" altLang="en-US" sz="2400" b="1" dirty="0"/>
                </a:p>
              </p:txBody>
            </p:sp>
          </p:grpSp>
          <p:cxnSp>
            <p:nvCxnSpPr>
              <p:cNvPr id="53" name="直线连接符 52">
                <a:extLst>
                  <a:ext uri="{FF2B5EF4-FFF2-40B4-BE49-F238E27FC236}">
                    <a16:creationId xmlns:a16="http://schemas.microsoft.com/office/drawing/2014/main" id="{BB6D0DC3-0620-A448-15A9-988E01F4D530}"/>
                  </a:ext>
                </a:extLst>
              </p:cNvPr>
              <p:cNvCxnSpPr>
                <a:cxnSpLocks/>
                <a:stCxn id="58" idx="3"/>
                <a:endCxn id="57" idx="7"/>
              </p:cNvCxnSpPr>
              <p:nvPr/>
            </p:nvCxnSpPr>
            <p:spPr>
              <a:xfrm flipH="1">
                <a:off x="5056040" y="10514745"/>
                <a:ext cx="615462" cy="19612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F9E101E9-6601-5254-28F4-9803C769A7FD}"/>
                  </a:ext>
                </a:extLst>
              </p:cNvPr>
              <p:cNvCxnSpPr>
                <a:cxnSpLocks/>
                <a:stCxn id="58" idx="5"/>
                <a:endCxn id="60" idx="1"/>
              </p:cNvCxnSpPr>
              <p:nvPr/>
            </p:nvCxnSpPr>
            <p:spPr>
              <a:xfrm>
                <a:off x="6102554" y="10514745"/>
                <a:ext cx="532662" cy="2695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DBE6D65-1AE5-11A9-2C57-3853E24C5714}"/>
                </a:ext>
              </a:extLst>
            </p:cNvPr>
            <p:cNvGrpSpPr/>
            <p:nvPr/>
          </p:nvGrpSpPr>
          <p:grpSpPr>
            <a:xfrm>
              <a:off x="8679727" y="9449343"/>
              <a:ext cx="5560138" cy="2692251"/>
              <a:chOff x="8679727" y="9010730"/>
              <a:chExt cx="5560138" cy="2692251"/>
            </a:xfrm>
          </p:grpSpPr>
          <p:grpSp>
            <p:nvGrpSpPr>
              <p:cNvPr id="32" name="组合 31">
                <a:extLst>
                  <a:ext uri="{FF2B5EF4-FFF2-40B4-BE49-F238E27FC236}">
                    <a16:creationId xmlns:a16="http://schemas.microsoft.com/office/drawing/2014/main" id="{A723BFE0-67E7-7C3A-BD02-AC62D5B62C7F}"/>
                  </a:ext>
                </a:extLst>
              </p:cNvPr>
              <p:cNvGrpSpPr/>
              <p:nvPr/>
            </p:nvGrpSpPr>
            <p:grpSpPr>
              <a:xfrm>
                <a:off x="9024148" y="9010730"/>
                <a:ext cx="5215717" cy="2692251"/>
                <a:chOff x="9024148" y="9010730"/>
                <a:chExt cx="5215717" cy="2692251"/>
              </a:xfrm>
            </p:grpSpPr>
            <p:grpSp>
              <p:nvGrpSpPr>
                <p:cNvPr id="35" name="组合 34">
                  <a:extLst>
                    <a:ext uri="{FF2B5EF4-FFF2-40B4-BE49-F238E27FC236}">
                      <a16:creationId xmlns:a16="http://schemas.microsoft.com/office/drawing/2014/main" id="{061DDCCA-1418-5661-6977-406714E22706}"/>
                    </a:ext>
                  </a:extLst>
                </p:cNvPr>
                <p:cNvGrpSpPr/>
                <p:nvPr/>
              </p:nvGrpSpPr>
              <p:grpSpPr>
                <a:xfrm>
                  <a:off x="9024148" y="9010730"/>
                  <a:ext cx="5215717" cy="2692251"/>
                  <a:chOff x="3377381" y="6356555"/>
                  <a:chExt cx="5215717" cy="2692251"/>
                </a:xfrm>
              </p:grpSpPr>
              <p:sp>
                <p:nvSpPr>
                  <p:cNvPr id="38" name="椭圆 37">
                    <a:extLst>
                      <a:ext uri="{FF2B5EF4-FFF2-40B4-BE49-F238E27FC236}">
                        <a16:creationId xmlns:a16="http://schemas.microsoft.com/office/drawing/2014/main" id="{3BDA03A9-AA44-4DAB-CFD9-CABC629A9DBC}"/>
                      </a:ext>
                    </a:extLst>
                  </p:cNvPr>
                  <p:cNvSpPr/>
                  <p:nvPr/>
                </p:nvSpPr>
                <p:spPr>
                  <a:xfrm>
                    <a:off x="3512458" y="72435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1</a:t>
                    </a:r>
                    <a:endParaRPr kumimoji="1" lang="zh-CN" altLang="en-US" sz="3200" b="1" dirty="0"/>
                  </a:p>
                </p:txBody>
              </p:sp>
              <p:sp>
                <p:nvSpPr>
                  <p:cNvPr id="39" name="椭圆 38">
                    <a:extLst>
                      <a:ext uri="{FF2B5EF4-FFF2-40B4-BE49-F238E27FC236}">
                        <a16:creationId xmlns:a16="http://schemas.microsoft.com/office/drawing/2014/main" id="{9610D40A-C9BA-3367-91FC-6F062E28AF82}"/>
                      </a:ext>
                    </a:extLst>
                  </p:cNvPr>
                  <p:cNvSpPr/>
                  <p:nvPr/>
                </p:nvSpPr>
                <p:spPr>
                  <a:xfrm>
                    <a:off x="4535716" y="661632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2</a:t>
                    </a:r>
                    <a:endParaRPr kumimoji="1" lang="zh-CN" altLang="en-US" sz="3200" b="1" dirty="0"/>
                  </a:p>
                </p:txBody>
              </p:sp>
              <p:sp>
                <p:nvSpPr>
                  <p:cNvPr id="40" name="椭圆 39">
                    <a:extLst>
                      <a:ext uri="{FF2B5EF4-FFF2-40B4-BE49-F238E27FC236}">
                        <a16:creationId xmlns:a16="http://schemas.microsoft.com/office/drawing/2014/main" id="{DF47E2DC-8C36-4280-F0AC-E74235811894}"/>
                      </a:ext>
                    </a:extLst>
                  </p:cNvPr>
                  <p:cNvSpPr/>
                  <p:nvPr/>
                </p:nvSpPr>
                <p:spPr>
                  <a:xfrm>
                    <a:off x="4535716" y="787068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4</a:t>
                    </a:r>
                    <a:endParaRPr kumimoji="1" lang="zh-CN" altLang="en-US" sz="3200" b="1" dirty="0"/>
                  </a:p>
                </p:txBody>
              </p:sp>
              <p:sp>
                <p:nvSpPr>
                  <p:cNvPr id="41" name="椭圆 40">
                    <a:extLst>
                      <a:ext uri="{FF2B5EF4-FFF2-40B4-BE49-F238E27FC236}">
                        <a16:creationId xmlns:a16="http://schemas.microsoft.com/office/drawing/2014/main" id="{59D1F883-7A2F-859E-EB07-E6C7A8AC54A1}"/>
                      </a:ext>
                    </a:extLst>
                  </p:cNvPr>
                  <p:cNvSpPr/>
                  <p:nvPr/>
                </p:nvSpPr>
                <p:spPr>
                  <a:xfrm>
                    <a:off x="5582230" y="72435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3</a:t>
                    </a:r>
                    <a:endParaRPr kumimoji="1" lang="zh-CN" altLang="en-US" sz="3200" b="1" dirty="0"/>
                  </a:p>
                </p:txBody>
              </p:sp>
              <p:sp>
                <p:nvSpPr>
                  <p:cNvPr id="42" name="椭圆 41">
                    <a:extLst>
                      <a:ext uri="{FF2B5EF4-FFF2-40B4-BE49-F238E27FC236}">
                        <a16:creationId xmlns:a16="http://schemas.microsoft.com/office/drawing/2014/main" id="{8FD1DBD9-2BE6-40CF-4A04-3B526328D71D}"/>
                      </a:ext>
                    </a:extLst>
                  </p:cNvPr>
                  <p:cNvSpPr/>
                  <p:nvPr/>
                </p:nvSpPr>
                <p:spPr>
                  <a:xfrm>
                    <a:off x="6745515" y="6705600"/>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5</a:t>
                    </a:r>
                    <a:endParaRPr kumimoji="1" lang="zh-CN" altLang="en-US" sz="3200" b="1" dirty="0"/>
                  </a:p>
                </p:txBody>
              </p:sp>
              <p:sp>
                <p:nvSpPr>
                  <p:cNvPr id="43" name="椭圆 42">
                    <a:extLst>
                      <a:ext uri="{FF2B5EF4-FFF2-40B4-BE49-F238E27FC236}">
                        <a16:creationId xmlns:a16="http://schemas.microsoft.com/office/drawing/2014/main" id="{29E84F4F-44B2-B63E-03FD-EE519E686105}"/>
                      </a:ext>
                    </a:extLst>
                  </p:cNvPr>
                  <p:cNvSpPr/>
                  <p:nvPr/>
                </p:nvSpPr>
                <p:spPr>
                  <a:xfrm>
                    <a:off x="6545944" y="794413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6</a:t>
                    </a:r>
                    <a:endParaRPr kumimoji="1" lang="zh-CN" altLang="en-US" sz="3200" b="1" dirty="0"/>
                  </a:p>
                </p:txBody>
              </p:sp>
              <p:sp>
                <p:nvSpPr>
                  <p:cNvPr id="44" name="椭圆 43">
                    <a:extLst>
                      <a:ext uri="{FF2B5EF4-FFF2-40B4-BE49-F238E27FC236}">
                        <a16:creationId xmlns:a16="http://schemas.microsoft.com/office/drawing/2014/main" id="{5322F27D-4268-0886-C7D7-E73BD231C8EB}"/>
                      </a:ext>
                    </a:extLst>
                  </p:cNvPr>
                  <p:cNvSpPr/>
                  <p:nvPr/>
                </p:nvSpPr>
                <p:spPr>
                  <a:xfrm>
                    <a:off x="7657119" y="7548151"/>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t>7</a:t>
                    </a:r>
                    <a:endParaRPr kumimoji="1" lang="zh-CN" altLang="en-US" sz="3200" b="1" dirty="0"/>
                  </a:p>
                </p:txBody>
              </p:sp>
              <p:cxnSp>
                <p:nvCxnSpPr>
                  <p:cNvPr id="45" name="直线连接符 44">
                    <a:extLst>
                      <a:ext uri="{FF2B5EF4-FFF2-40B4-BE49-F238E27FC236}">
                        <a16:creationId xmlns:a16="http://schemas.microsoft.com/office/drawing/2014/main" id="{0E04ECBD-8C1B-7439-666C-09054B51CC59}"/>
                      </a:ext>
                    </a:extLst>
                  </p:cNvPr>
                  <p:cNvCxnSpPr>
                    <a:cxnSpLocks/>
                    <a:stCxn id="38" idx="7"/>
                    <a:endCxn id="39" idx="3"/>
                  </p:cNvCxnSpPr>
                  <p:nvPr/>
                </p:nvCxnSpPr>
                <p:spPr>
                  <a:xfrm flipV="1">
                    <a:off x="4032784" y="7136653"/>
                    <a:ext cx="592206" cy="19612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9DE8A384-BE50-241D-CF73-2E16EFC201CB}"/>
                      </a:ext>
                    </a:extLst>
                  </p:cNvPr>
                  <p:cNvCxnSpPr>
                    <a:cxnSpLocks/>
                    <a:stCxn id="38" idx="5"/>
                    <a:endCxn id="40" idx="1"/>
                  </p:cNvCxnSpPr>
                  <p:nvPr/>
                </p:nvCxnSpPr>
                <p:spPr>
                  <a:xfrm>
                    <a:off x="4032784" y="7763833"/>
                    <a:ext cx="592206" cy="19612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线连接符 46">
                    <a:extLst>
                      <a:ext uri="{FF2B5EF4-FFF2-40B4-BE49-F238E27FC236}">
                        <a16:creationId xmlns:a16="http://schemas.microsoft.com/office/drawing/2014/main" id="{B0DAA329-54C3-7F27-A14B-982A321FEF74}"/>
                      </a:ext>
                    </a:extLst>
                  </p:cNvPr>
                  <p:cNvCxnSpPr>
                    <a:cxnSpLocks/>
                    <a:stCxn id="41" idx="1"/>
                    <a:endCxn id="39" idx="5"/>
                  </p:cNvCxnSpPr>
                  <p:nvPr/>
                </p:nvCxnSpPr>
                <p:spPr>
                  <a:xfrm flipH="1" flipV="1">
                    <a:off x="5056042" y="7136653"/>
                    <a:ext cx="615462" cy="19612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4A70E1F5-5A86-415A-DF83-9DB0876512C7}"/>
                      </a:ext>
                    </a:extLst>
                  </p:cNvPr>
                  <p:cNvCxnSpPr>
                    <a:cxnSpLocks/>
                    <a:stCxn id="43" idx="0"/>
                    <a:endCxn id="42" idx="4"/>
                  </p:cNvCxnSpPr>
                  <p:nvPr/>
                </p:nvCxnSpPr>
                <p:spPr>
                  <a:xfrm flipV="1">
                    <a:off x="6850744" y="7315200"/>
                    <a:ext cx="199571" cy="6289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29A4C20B-403B-1EDA-A336-C69E21F5E534}"/>
                      </a:ext>
                    </a:extLst>
                  </p:cNvPr>
                  <p:cNvCxnSpPr>
                    <a:cxnSpLocks/>
                    <a:stCxn id="43" idx="7"/>
                    <a:endCxn id="44" idx="2"/>
                  </p:cNvCxnSpPr>
                  <p:nvPr/>
                </p:nvCxnSpPr>
                <p:spPr>
                  <a:xfrm flipV="1">
                    <a:off x="7066270" y="7852951"/>
                    <a:ext cx="590849" cy="18046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DCD34510-6365-9FCB-14E3-11A1BDE0601F}"/>
                      </a:ext>
                    </a:extLst>
                  </p:cNvPr>
                  <p:cNvSpPr/>
                  <p:nvPr/>
                </p:nvSpPr>
                <p:spPr>
                  <a:xfrm>
                    <a:off x="3377381" y="6356555"/>
                    <a:ext cx="5215717" cy="2669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a:extLst>
                      <a:ext uri="{FF2B5EF4-FFF2-40B4-BE49-F238E27FC236}">
                        <a16:creationId xmlns:a16="http://schemas.microsoft.com/office/drawing/2014/main" id="{3B842598-351D-6089-3E69-191614C3348A}"/>
                      </a:ext>
                    </a:extLst>
                  </p:cNvPr>
                  <p:cNvSpPr txBox="1"/>
                  <p:nvPr/>
                </p:nvSpPr>
                <p:spPr>
                  <a:xfrm>
                    <a:off x="4121902" y="8587141"/>
                    <a:ext cx="3720890" cy="461665"/>
                  </a:xfrm>
                  <a:prstGeom prst="rect">
                    <a:avLst/>
                  </a:prstGeom>
                  <a:noFill/>
                </p:spPr>
                <p:txBody>
                  <a:bodyPr wrap="none" rtlCol="0">
                    <a:spAutoFit/>
                  </a:bodyPr>
                  <a:lstStyle/>
                  <a:p>
                    <a:r>
                      <a:rPr kumimoji="1" lang="en-US" altLang="zh-CN" sz="2400" b="1" dirty="0"/>
                      <a:t>Learned</a:t>
                    </a:r>
                    <a:r>
                      <a:rPr kumimoji="1" lang="zh-CN" altLang="en-US" sz="2400" b="1" dirty="0"/>
                      <a:t> </a:t>
                    </a:r>
                    <a:r>
                      <a:rPr kumimoji="1" lang="en-US" altLang="zh-CN" sz="2400" b="1" dirty="0"/>
                      <a:t>Global</a:t>
                    </a:r>
                    <a:r>
                      <a:rPr kumimoji="1" lang="zh-CN" altLang="en-US" sz="2400" b="1" dirty="0"/>
                      <a:t> </a:t>
                    </a:r>
                    <a:r>
                      <a:rPr kumimoji="1" lang="en-US" altLang="zh-CN" sz="2400" b="1" dirty="0"/>
                      <a:t>Graph A</a:t>
                    </a:r>
                    <a:endParaRPr kumimoji="1" lang="zh-CN" altLang="en-US" sz="2400" b="1" dirty="0"/>
                  </a:p>
                </p:txBody>
              </p:sp>
            </p:grpSp>
            <p:cxnSp>
              <p:nvCxnSpPr>
                <p:cNvPr id="36" name="直线连接符 35">
                  <a:extLst>
                    <a:ext uri="{FF2B5EF4-FFF2-40B4-BE49-F238E27FC236}">
                      <a16:creationId xmlns:a16="http://schemas.microsoft.com/office/drawing/2014/main" id="{41A395EB-2E56-86E1-CCBE-2DF55D1E0BAF}"/>
                    </a:ext>
                  </a:extLst>
                </p:cNvPr>
                <p:cNvCxnSpPr>
                  <a:cxnSpLocks/>
                  <a:stCxn id="41" idx="3"/>
                  <a:endCxn id="40" idx="7"/>
                </p:cNvCxnSpPr>
                <p:nvPr/>
              </p:nvCxnSpPr>
              <p:spPr>
                <a:xfrm flipH="1">
                  <a:off x="10702809" y="10418008"/>
                  <a:ext cx="615462" cy="19612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5EEF0146-A135-87AC-5F5C-2DF077FCE1CC}"/>
                    </a:ext>
                  </a:extLst>
                </p:cNvPr>
                <p:cNvCxnSpPr>
                  <a:cxnSpLocks/>
                  <a:stCxn id="44" idx="1"/>
                  <a:endCxn id="42" idx="5"/>
                </p:cNvCxnSpPr>
                <p:nvPr/>
              </p:nvCxnSpPr>
              <p:spPr>
                <a:xfrm flipH="1" flipV="1">
                  <a:off x="12912608" y="9880101"/>
                  <a:ext cx="480552" cy="41149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3" name="右箭头 32">
                <a:extLst>
                  <a:ext uri="{FF2B5EF4-FFF2-40B4-BE49-F238E27FC236}">
                    <a16:creationId xmlns:a16="http://schemas.microsoft.com/office/drawing/2014/main" id="{5CD0DA82-CCC2-BD5F-C47D-37E59845126C}"/>
                  </a:ext>
                </a:extLst>
              </p:cNvPr>
              <p:cNvSpPr/>
              <p:nvPr/>
            </p:nvSpPr>
            <p:spPr>
              <a:xfrm>
                <a:off x="8681513" y="9158377"/>
                <a:ext cx="254218" cy="411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右箭头 33">
                <a:extLst>
                  <a:ext uri="{FF2B5EF4-FFF2-40B4-BE49-F238E27FC236}">
                    <a16:creationId xmlns:a16="http://schemas.microsoft.com/office/drawing/2014/main" id="{B2B6B528-6CA6-6277-9204-DF49316B2799}"/>
                  </a:ext>
                </a:extLst>
              </p:cNvPr>
              <p:cNvSpPr/>
              <p:nvPr/>
            </p:nvSpPr>
            <p:spPr>
              <a:xfrm>
                <a:off x="8679727" y="10591072"/>
                <a:ext cx="254218" cy="411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矩形 21">
              <a:extLst>
                <a:ext uri="{FF2B5EF4-FFF2-40B4-BE49-F238E27FC236}">
                  <a16:creationId xmlns:a16="http://schemas.microsoft.com/office/drawing/2014/main" id="{D30B02D2-4D31-847F-A00D-5332B7766747}"/>
                </a:ext>
              </a:extLst>
            </p:cNvPr>
            <p:cNvSpPr/>
            <p:nvPr/>
          </p:nvSpPr>
          <p:spPr>
            <a:xfrm>
              <a:off x="9024148" y="12319706"/>
              <a:ext cx="5215717" cy="7880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000000"/>
                  </a:solidFill>
                  <a:latin typeface="Arial"/>
                  <a:cs typeface="Arial"/>
                </a:rPr>
                <a:t>Eigenvalues: </a:t>
              </a:r>
              <a:r>
                <a:rPr kumimoji="1" lang="en-US" altLang="zh-CN" sz="2400" b="1" dirty="0">
                  <a:solidFill>
                    <a:srgbClr val="FF0000"/>
                  </a:solidFill>
                  <a:latin typeface="Arial"/>
                  <a:cs typeface="Arial"/>
                </a:rPr>
                <a:t>0, 0, </a:t>
              </a:r>
              <a:r>
                <a:rPr kumimoji="1" lang="en-US" altLang="zh-CN" sz="2400" b="1" dirty="0">
                  <a:solidFill>
                    <a:srgbClr val="000000"/>
                  </a:solidFill>
                  <a:latin typeface="Arial"/>
                  <a:cs typeface="Arial"/>
                </a:rPr>
                <a:t>1, 1, 1.5, 1.5, 2</a:t>
              </a:r>
              <a:endParaRPr kumimoji="1" lang="zh-CN" altLang="en-US" sz="2400" b="1" dirty="0">
                <a:solidFill>
                  <a:srgbClr val="000000"/>
                </a:solidFill>
                <a:latin typeface="Arial"/>
                <a:cs typeface="Arial"/>
              </a:endParaRPr>
            </a:p>
          </p:txBody>
        </p:sp>
        <p:sp>
          <p:nvSpPr>
            <p:cNvPr id="23" name="矩形 22">
              <a:extLst>
                <a:ext uri="{FF2B5EF4-FFF2-40B4-BE49-F238E27FC236}">
                  <a16:creationId xmlns:a16="http://schemas.microsoft.com/office/drawing/2014/main" id="{B33F9B27-99BE-3A43-5433-1F77D7F92ACE}"/>
                </a:ext>
              </a:extLst>
            </p:cNvPr>
            <p:cNvSpPr/>
            <p:nvPr/>
          </p:nvSpPr>
          <p:spPr>
            <a:xfrm>
              <a:off x="9006380" y="8109584"/>
              <a:ext cx="5215717" cy="998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000000"/>
                  </a:solidFill>
                  <a:latin typeface="Arial"/>
                  <a:cs typeface="Arial"/>
                </a:rPr>
                <a:t>Index:   </a:t>
              </a:r>
              <a:r>
                <a:rPr kumimoji="1" lang="en-US" altLang="zh-CN" sz="2400" b="1" dirty="0">
                  <a:solidFill>
                    <a:schemeClr val="accent1"/>
                  </a:solidFill>
                  <a:latin typeface="Arial"/>
                  <a:cs typeface="Arial"/>
                </a:rPr>
                <a:t>1   2   3   4</a:t>
              </a:r>
              <a:r>
                <a:rPr kumimoji="1" lang="en-US" altLang="zh-CN" sz="2400" b="1" dirty="0">
                  <a:solidFill>
                    <a:srgbClr val="FF0000"/>
                  </a:solidFill>
                  <a:latin typeface="Arial"/>
                  <a:cs typeface="Arial"/>
                </a:rPr>
                <a:t>   </a:t>
              </a:r>
              <a:r>
                <a:rPr kumimoji="1" lang="en-US" altLang="zh-CN" sz="2400" b="1" dirty="0">
                  <a:solidFill>
                    <a:srgbClr val="ED7D31"/>
                  </a:solidFill>
                  <a:latin typeface="Arial"/>
                  <a:cs typeface="Arial"/>
                </a:rPr>
                <a:t>5   6   7</a:t>
              </a:r>
            </a:p>
            <a:p>
              <a:pPr algn="ctr"/>
              <a:r>
                <a:rPr kumimoji="1" lang="en-US" altLang="zh-CN" sz="2400" b="1" dirty="0">
                  <a:solidFill>
                    <a:srgbClr val="FF0000"/>
                  </a:solidFill>
                  <a:latin typeface="Arial"/>
                  <a:cs typeface="Arial"/>
                </a:rPr>
                <a:t>Label</a:t>
              </a:r>
              <a:r>
                <a:rPr kumimoji="1" lang="en-US" altLang="zh-CN" sz="2400" b="1" dirty="0">
                  <a:solidFill>
                    <a:srgbClr val="000000"/>
                  </a:solidFill>
                  <a:latin typeface="Arial"/>
                  <a:cs typeface="Arial"/>
                </a:rPr>
                <a:t>:   </a:t>
              </a:r>
              <a:r>
                <a:rPr kumimoji="1" lang="en-US" altLang="zh-CN" sz="2400" b="1" dirty="0">
                  <a:solidFill>
                    <a:schemeClr val="accent1"/>
                  </a:solidFill>
                  <a:latin typeface="Arial"/>
                  <a:cs typeface="Arial"/>
                </a:rPr>
                <a:t>1   1   1   1   </a:t>
              </a:r>
              <a:r>
                <a:rPr kumimoji="1" lang="en-US" altLang="zh-CN" sz="2400" b="1" dirty="0">
                  <a:solidFill>
                    <a:srgbClr val="ED7D31"/>
                  </a:solidFill>
                  <a:latin typeface="Arial"/>
                  <a:cs typeface="Arial"/>
                </a:rPr>
                <a:t>2   2   2</a:t>
              </a:r>
            </a:p>
          </p:txBody>
        </p:sp>
        <p:sp>
          <p:nvSpPr>
            <p:cNvPr id="24" name="右箭头 23">
              <a:extLst>
                <a:ext uri="{FF2B5EF4-FFF2-40B4-BE49-F238E27FC236}">
                  <a16:creationId xmlns:a16="http://schemas.microsoft.com/office/drawing/2014/main" id="{B6394EF8-E790-79B4-A330-6CC61D2E02EA}"/>
                </a:ext>
              </a:extLst>
            </p:cNvPr>
            <p:cNvSpPr/>
            <p:nvPr/>
          </p:nvSpPr>
          <p:spPr>
            <a:xfrm rot="16200000">
              <a:off x="11509356" y="9054085"/>
              <a:ext cx="254218" cy="411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2C0162CC-C6B4-5A51-FAF8-82F09261F1DA}"/>
                </a:ext>
              </a:extLst>
            </p:cNvPr>
            <p:cNvSpPr txBox="1"/>
            <p:nvPr/>
          </p:nvSpPr>
          <p:spPr>
            <a:xfrm>
              <a:off x="8679727" y="7581888"/>
              <a:ext cx="6421951" cy="461665"/>
            </a:xfrm>
            <a:prstGeom prst="rect">
              <a:avLst/>
            </a:prstGeom>
            <a:noFill/>
          </p:spPr>
          <p:txBody>
            <a:bodyPr wrap="none" rtlCol="0">
              <a:spAutoFit/>
            </a:bodyPr>
            <a:lstStyle/>
            <a:p>
              <a:r>
                <a:rPr lang="en-US" altLang="zh-CN" sz="2400" b="1" dirty="0">
                  <a:solidFill>
                    <a:srgbClr val="141413"/>
                  </a:solidFill>
                  <a:latin typeface="+mn-lt"/>
                </a:rPr>
                <a:t>One Connected Component is One Cluster</a:t>
              </a:r>
              <a:endParaRPr lang="en-US" altLang="zh-CN" sz="2400" b="1" dirty="0">
                <a:solidFill>
                  <a:srgbClr val="141413"/>
                </a:solidFill>
                <a:effectLst/>
                <a:latin typeface="+mn-lt"/>
              </a:endParaRPr>
            </a:p>
          </p:txBody>
        </p:sp>
        <p:pic>
          <p:nvPicPr>
            <p:cNvPr id="26" name="图片 25">
              <a:extLst>
                <a:ext uri="{FF2B5EF4-FFF2-40B4-BE49-F238E27FC236}">
                  <a16:creationId xmlns:a16="http://schemas.microsoft.com/office/drawing/2014/main" id="{564621C8-67D4-860F-F498-D91693546D42}"/>
                </a:ext>
              </a:extLst>
            </p:cNvPr>
            <p:cNvPicPr>
              <a:picLocks noChangeAspect="1"/>
            </p:cNvPicPr>
            <p:nvPr/>
          </p:nvPicPr>
          <p:blipFill rotWithShape="1">
            <a:blip r:embed="rId3"/>
            <a:srcRect l="7113"/>
            <a:stretch/>
          </p:blipFill>
          <p:spPr>
            <a:xfrm>
              <a:off x="15043967" y="8118762"/>
              <a:ext cx="8086922" cy="4578452"/>
            </a:xfrm>
            <a:prstGeom prst="rect">
              <a:avLst/>
            </a:prstGeom>
          </p:spPr>
        </p:pic>
        <p:sp>
          <p:nvSpPr>
            <p:cNvPr id="27" name="文本框 26">
              <a:extLst>
                <a:ext uri="{FF2B5EF4-FFF2-40B4-BE49-F238E27FC236}">
                  <a16:creationId xmlns:a16="http://schemas.microsoft.com/office/drawing/2014/main" id="{9BA0007A-3762-04BE-F242-F6181AC0A173}"/>
                </a:ext>
              </a:extLst>
            </p:cNvPr>
            <p:cNvSpPr txBox="1"/>
            <p:nvPr/>
          </p:nvSpPr>
          <p:spPr>
            <a:xfrm>
              <a:off x="17339456" y="12404659"/>
              <a:ext cx="1651414" cy="523220"/>
            </a:xfrm>
            <a:prstGeom prst="rect">
              <a:avLst/>
            </a:prstGeom>
            <a:noFill/>
          </p:spPr>
          <p:txBody>
            <a:bodyPr wrap="none" rtlCol="0">
              <a:spAutoFit/>
            </a:bodyPr>
            <a:lstStyle/>
            <a:p>
              <a:pPr algn="ctr"/>
              <a:r>
                <a:rPr kumimoji="1" lang="en-US" altLang="zh-CN" sz="2800" b="1" i="1" dirty="0">
                  <a:solidFill>
                    <a:srgbClr val="000000"/>
                  </a:solidFill>
                  <a:latin typeface="Arial"/>
                  <a:cs typeface="Arial"/>
                </a:rPr>
                <a:t>L = D - A</a:t>
              </a:r>
              <a:endParaRPr kumimoji="1" lang="zh-CN" altLang="en-US" sz="2800" b="1" i="1" dirty="0">
                <a:solidFill>
                  <a:srgbClr val="000000"/>
                </a:solidFill>
                <a:latin typeface="Arial"/>
                <a:cs typeface="Arial"/>
              </a:endParaRPr>
            </a:p>
          </p:txBody>
        </p:sp>
        <p:sp>
          <p:nvSpPr>
            <p:cNvPr id="28" name="右箭头 27">
              <a:extLst>
                <a:ext uri="{FF2B5EF4-FFF2-40B4-BE49-F238E27FC236}">
                  <a16:creationId xmlns:a16="http://schemas.microsoft.com/office/drawing/2014/main" id="{F628D515-B042-2A2C-A3BB-4F6CA259F259}"/>
                </a:ext>
              </a:extLst>
            </p:cNvPr>
            <p:cNvSpPr/>
            <p:nvPr/>
          </p:nvSpPr>
          <p:spPr>
            <a:xfrm rot="5400000">
              <a:off x="17720980" y="12009668"/>
              <a:ext cx="396000" cy="41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右箭头 28">
              <a:extLst>
                <a:ext uri="{FF2B5EF4-FFF2-40B4-BE49-F238E27FC236}">
                  <a16:creationId xmlns:a16="http://schemas.microsoft.com/office/drawing/2014/main" id="{C4075C2E-26BE-5800-28C6-81E3AEA58100}"/>
                </a:ext>
              </a:extLst>
            </p:cNvPr>
            <p:cNvSpPr/>
            <p:nvPr/>
          </p:nvSpPr>
          <p:spPr>
            <a:xfrm rot="10800000">
              <a:off x="15040292" y="12461069"/>
              <a:ext cx="1800000" cy="41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左右箭头 29">
              <a:extLst>
                <a:ext uri="{FF2B5EF4-FFF2-40B4-BE49-F238E27FC236}">
                  <a16:creationId xmlns:a16="http://schemas.microsoft.com/office/drawing/2014/main" id="{86CA7F42-C8F1-8B22-13D5-1F5BD7A9C717}"/>
                </a:ext>
              </a:extLst>
            </p:cNvPr>
            <p:cNvSpPr/>
            <p:nvPr/>
          </p:nvSpPr>
          <p:spPr>
            <a:xfrm>
              <a:off x="14346493" y="10143288"/>
              <a:ext cx="595445" cy="29502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9CF0BDF2-F9C2-7516-25FB-71EF9CEE8FD2}"/>
                </a:ext>
              </a:extLst>
            </p:cNvPr>
            <p:cNvSpPr txBox="1"/>
            <p:nvPr/>
          </p:nvSpPr>
          <p:spPr>
            <a:xfrm>
              <a:off x="16021524" y="7863520"/>
              <a:ext cx="6131807" cy="461665"/>
            </a:xfrm>
            <a:prstGeom prst="rect">
              <a:avLst/>
            </a:prstGeom>
            <a:noFill/>
          </p:spPr>
          <p:txBody>
            <a:bodyPr wrap="none" rtlCol="0">
              <a:spAutoFit/>
            </a:bodyPr>
            <a:lstStyle/>
            <a:p>
              <a:r>
                <a:rPr lang="en-US" altLang="zh-CN" sz="2400" b="1" dirty="0">
                  <a:solidFill>
                    <a:srgbClr val="141413"/>
                  </a:solidFill>
                  <a:effectLst/>
                  <a:latin typeface="+mn-lt"/>
                </a:rPr>
                <a:t>Matrix Representation of Global Graph A</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Methodology</a:t>
            </a:r>
          </a:p>
        </p:txBody>
      </p:sp>
      <p:sp>
        <p:nvSpPr>
          <p:cNvPr id="9" name="文本框 8">
            <a:extLst>
              <a:ext uri="{FF2B5EF4-FFF2-40B4-BE49-F238E27FC236}">
                <a16:creationId xmlns:a16="http://schemas.microsoft.com/office/drawing/2014/main" id="{695CA5EB-BEAE-548D-F507-45A0842D98B3}"/>
              </a:ext>
            </a:extLst>
          </p:cNvPr>
          <p:cNvSpPr txBox="1"/>
          <p:nvPr/>
        </p:nvSpPr>
        <p:spPr>
          <a:xfrm>
            <a:off x="1017815" y="7591392"/>
            <a:ext cx="12224656" cy="307777"/>
          </a:xfrm>
          <a:prstGeom prst="rect">
            <a:avLst/>
          </a:prstGeom>
          <a:noFill/>
        </p:spPr>
        <p:txBody>
          <a:bodyPr wrap="square">
            <a:spAutoFit/>
          </a:bodyPr>
          <a:lstStyle/>
          <a:p>
            <a:r>
              <a:rPr lang="en-US" altLang="zh-CN" dirty="0"/>
              <a:t>.</a:t>
            </a:r>
            <a:endParaRPr lang="zh-CN" altLang="en-US" dirty="0"/>
          </a:p>
        </p:txBody>
      </p:sp>
      <mc:AlternateContent xmlns:mc="http://schemas.openxmlformats.org/markup-compatibility/2006">
        <mc:Choice xmlns:a14="http://schemas.microsoft.com/office/drawing/2010/main" Requires="a14">
          <p:sp>
            <p:nvSpPr>
              <p:cNvPr id="18" name="文本占位符 17">
                <a:extLst>
                  <a:ext uri="{FF2B5EF4-FFF2-40B4-BE49-F238E27FC236}">
                    <a16:creationId xmlns:a16="http://schemas.microsoft.com/office/drawing/2014/main" id="{FBE678A1-2164-A91D-5C53-16AF57A23B88}"/>
                  </a:ext>
                </a:extLst>
              </p:cNvPr>
              <p:cNvSpPr>
                <a:spLocks noGrp="1"/>
              </p:cNvSpPr>
              <p:nvPr>
                <p:ph type="body" sz="quarter" idx="1"/>
              </p:nvPr>
            </p:nvSpPr>
            <p:spPr>
              <a:xfrm>
                <a:off x="629229" y="2779286"/>
                <a:ext cx="22013057" cy="1883201"/>
              </a:xfrm>
            </p:spPr>
            <p:txBody>
              <a:bodyPr/>
              <a:lstStyle/>
              <a:p>
                <a:r>
                  <a:rPr lang="en-US" altLang="zh-CN" dirty="0"/>
                  <a:t>Learning an optimal similarity graph </a:t>
                </a:r>
                <a14:m>
                  <m:oMath xmlns:m="http://schemas.openxmlformats.org/officeDocument/2006/math">
                    <m:r>
                      <a:rPr lang="en-US" altLang="zh-CN" b="1" i="1" smtClean="0">
                        <a:latin typeface="Cambria Math" panose="02040503050406030204" pitchFamily="18" charset="0"/>
                      </a:rPr>
                      <m:t>𝑺</m:t>
                    </m:r>
                  </m:oMath>
                </a14:m>
                <a:r>
                  <a:rPr lang="en-US" altLang="zh-CN" dirty="0"/>
                  <a:t> directly from data points with a rank constraint on Laplacian matrix to ensure clear cluster structures.</a:t>
                </a:r>
                <a:endParaRPr lang="zh-CN" altLang="en-US" dirty="0"/>
              </a:p>
            </p:txBody>
          </p:sp>
        </mc:Choice>
        <mc:Fallback>
          <p:sp>
            <p:nvSpPr>
              <p:cNvPr id="18" name="文本占位符 17">
                <a:extLst>
                  <a:ext uri="{FF2B5EF4-FFF2-40B4-BE49-F238E27FC236}">
                    <a16:creationId xmlns:a16="http://schemas.microsoft.com/office/drawing/2014/main" id="{FBE678A1-2164-A91D-5C53-16AF57A23B88}"/>
                  </a:ext>
                </a:extLst>
              </p:cNvPr>
              <p:cNvSpPr>
                <a:spLocks noGrp="1" noRot="1" noChangeAspect="1" noMove="1" noResize="1" noEditPoints="1" noAdjustHandles="1" noChangeArrowheads="1" noChangeShapeType="1" noTextEdit="1"/>
              </p:cNvSpPr>
              <p:nvPr>
                <p:ph type="body" sz="quarter" idx="1"/>
              </p:nvPr>
            </p:nvSpPr>
            <p:spPr>
              <a:xfrm>
                <a:off x="629229" y="2779286"/>
                <a:ext cx="22013057" cy="1883201"/>
              </a:xfrm>
              <a:blipFill>
                <a:blip r:embed="rId3"/>
                <a:stretch>
                  <a:fillRect l="-1096" r="-4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8D9A7C54-CFC4-8F28-BBD9-C9C577D9A77C}"/>
                  </a:ext>
                </a:extLst>
              </p:cNvPr>
              <p:cNvSpPr txBox="1"/>
              <p:nvPr/>
            </p:nvSpPr>
            <p:spPr>
              <a:xfrm>
                <a:off x="629229" y="8232577"/>
                <a:ext cx="22013057" cy="6812121"/>
              </a:xfrm>
              <a:prstGeom prst="rect">
                <a:avLst/>
              </a:prstGeom>
              <a:noFill/>
              <a:ln w="25400">
                <a:noFill/>
                <a:prstDash val="solid"/>
              </a:ln>
              <a:effectLst/>
            </p:spPr>
            <p:txBody>
              <a:bodyPr wrap="square" lIns="0" tIns="0" rIns="0" bIns="0" anchor="t">
                <a:noAutofit/>
              </a:bodyPr>
              <a:lstStyle>
                <a:defPPr marR="0" lvl="0" algn="l" rtl="0">
                  <a:lnSpc>
                    <a:spcPct val="100000"/>
                  </a:lnSpc>
                  <a:spcBef>
                    <a:spcPts val="0"/>
                  </a:spcBef>
                  <a:spcAft>
                    <a:spcPts val="0"/>
                  </a:spcAft>
                </a:defPPr>
                <a:lvl1pPr>
                  <a:lnSpc>
                    <a:spcPct val="125000"/>
                  </a:lnSpc>
                  <a:defRPr sz="3200">
                    <a:solidFill>
                      <a:srgbClr val="1F2329">
                        <a:alpha val="100000"/>
                      </a:srgbClr>
                    </a:solidFill>
                    <a:latin typeface="Roboto"/>
                  </a:defRPr>
                </a:lvl1pPr>
              </a:lstStyle>
              <a:p>
                <a:r>
                  <a:rPr lang="en-US" altLang="zh-CN" dirty="0"/>
                  <a:t>where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𝜷</m:t>
                    </m:r>
                  </m:oMath>
                </a14:m>
                <a:r>
                  <a:rPr lang="el-GR" altLang="zh-CN" dirty="0"/>
                  <a:t> </a:t>
                </a:r>
                <a:r>
                  <a:rPr lang="en-US" altLang="zh-CN" dirty="0"/>
                  <a:t>is a regularization parameter,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𝑺</m:t>
                    </m:r>
                  </m:oMath>
                </a14:m>
                <a:r>
                  <a:rPr lang="en-US" altLang="zh-CN" dirty="0"/>
                  <a:t> is the similarity matrix with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𝒔</m:t>
                        </m:r>
                      </m:e>
                      <m:sub>
                        <m:r>
                          <a:rPr lang="en-US" altLang="zh-CN" b="1" i="1" dirty="0" smtClean="0">
                            <a:latin typeface="Cambria Math" panose="02040503050406030204" pitchFamily="18" charset="0"/>
                          </a:rPr>
                          <m:t>𝒋</m:t>
                        </m:r>
                      </m:sub>
                    </m:sSub>
                    <m:r>
                      <a:rPr lang="en-US" altLang="zh-CN" b="1" i="1" dirty="0">
                        <a:latin typeface="Cambria Math" panose="02040503050406030204" pitchFamily="18" charset="0"/>
                      </a:rPr>
                      <m:t> </m:t>
                    </m:r>
                  </m:oMath>
                </a14:m>
                <a:r>
                  <a:rPr lang="en-US" altLang="zh-CN" dirty="0"/>
                  <a:t>denoting its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 </m:t>
                    </m:r>
                  </m:oMath>
                </a14:m>
                <a:r>
                  <a:rPr lang="en-US" altLang="zh-CN" dirty="0" err="1"/>
                  <a:t>th</a:t>
                </a:r>
                <a:r>
                  <a:rPr lang="en-US" altLang="zh-CN" dirty="0"/>
                  <a:t> column,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𝑳</m:t>
                    </m:r>
                  </m:oMath>
                </a14:m>
                <a:r>
                  <a:rPr lang="en-US" altLang="zh-CN" dirty="0"/>
                  <a:t> represents the graph Laplacian, and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𝑸</m:t>
                    </m:r>
                  </m:oMath>
                </a14:m>
                <a:r>
                  <a:rPr lang="en-US" altLang="zh-CN" dirty="0"/>
                  <a:t> is a matrix whose orthonormal columns capture the intrinsic clustering structure of the data. By simultaneously minimizing the trace term and the regularization term, the method encourages data points with high similarity to be closely connected, while promoting sparsity and stability in the learned graph, thus facilitating robust clustering.</a:t>
                </a:r>
              </a:p>
            </p:txBody>
          </p:sp>
        </mc:Choice>
        <mc:Fallback>
          <p:sp>
            <p:nvSpPr>
              <p:cNvPr id="21" name="文本框 20">
                <a:extLst>
                  <a:ext uri="{FF2B5EF4-FFF2-40B4-BE49-F238E27FC236}">
                    <a16:creationId xmlns:a16="http://schemas.microsoft.com/office/drawing/2014/main" id="{8D9A7C54-CFC4-8F28-BBD9-C9C577D9A77C}"/>
                  </a:ext>
                </a:extLst>
              </p:cNvPr>
              <p:cNvSpPr txBox="1">
                <a:spLocks noRot="1" noChangeAspect="1" noMove="1" noResize="1" noEditPoints="1" noAdjustHandles="1" noChangeArrowheads="1" noChangeShapeType="1" noTextEdit="1"/>
              </p:cNvSpPr>
              <p:nvPr/>
            </p:nvSpPr>
            <p:spPr>
              <a:xfrm>
                <a:off x="629229" y="8232577"/>
                <a:ext cx="22013057" cy="6812121"/>
              </a:xfrm>
              <a:prstGeom prst="rect">
                <a:avLst/>
              </a:prstGeom>
              <a:blipFill>
                <a:blip r:embed="rId4"/>
                <a:stretch>
                  <a:fillRect l="-1096" t="-372"/>
                </a:stretch>
              </a:blipFill>
              <a:ln w="25400">
                <a:noFill/>
                <a:prstDash val="solid"/>
              </a:ln>
              <a:effectLst/>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F7170581-6533-5155-B874-21E4A2165F51}"/>
              </a:ext>
            </a:extLst>
          </p:cNvPr>
          <p:cNvPicPr>
            <a:picLocks noChangeAspect="1"/>
          </p:cNvPicPr>
          <p:nvPr/>
        </p:nvPicPr>
        <p:blipFill>
          <a:blip r:embed="rId5"/>
          <a:stretch>
            <a:fillRect/>
          </a:stretch>
        </p:blipFill>
        <p:spPr>
          <a:xfrm>
            <a:off x="1554736" y="4747140"/>
            <a:ext cx="20886275" cy="2754936"/>
          </a:xfrm>
          <a:prstGeom prst="rect">
            <a:avLst/>
          </a:prstGeom>
        </p:spPr>
      </p:pic>
    </p:spTree>
    <p:extLst>
      <p:ext uri="{BB962C8B-B14F-4D97-AF65-F5344CB8AC3E}">
        <p14:creationId xmlns:p14="http://schemas.microsoft.com/office/powerpoint/2010/main" val="70656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p:nvPr>
        </p:nvSpPr>
        <p:spPr>
          <a:prstGeom prst="rect">
            <a:avLst/>
          </a:prstGeom>
        </p:spPr>
        <p:txBody>
          <a:bodyPr lIns="0" tIns="0" rIns="0" bIns="0" anchor="ctr"/>
          <a:lstStyle>
            <a:lvl1pPr algn="l">
              <a:lnSpc>
                <a:spcPct val="125000"/>
              </a:lnSpc>
              <a:defRPr sz="3200" b="0" i="0" u="none" strike="noStrike">
                <a:solidFill>
                  <a:srgbClr val="1F2329">
                    <a:alpha val="100000"/>
                  </a:srgbClr>
                </a:solidFill>
                <a:latin typeface="Roboto"/>
              </a:defRPr>
            </a:lvl1pPr>
          </a:lstStyle>
          <a:p>
            <a:pPr algn="l"/>
            <a:endParaRP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Implementation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Dataset &amp; Preprocessing</a:t>
            </a:r>
          </a:p>
        </p:txBody>
      </p:sp>
      <p:pic>
        <p:nvPicPr>
          <p:cNvPr id="3" name="Picture 3"/>
          <p:cNvPicPr>
            <a:picLocks noChangeAspect="1"/>
          </p:cNvPicPr>
          <p:nvPr/>
        </p:nvPicPr>
        <p:blipFill>
          <a:blip r:embed="rId3"/>
          <a:stretch>
            <a:fillRect/>
          </a:stretch>
        </p:blipFill>
        <p:spPr>
          <a:xfrm>
            <a:off x="1565043" y="3632200"/>
            <a:ext cx="7747000" cy="6451600"/>
          </a:xfrm>
          <a:prstGeom prst="rect">
            <a:avLst/>
          </a:prstGeom>
          <a:ln>
            <a:noFill/>
            <a:prstDash val="solid"/>
          </a:ln>
        </p:spPr>
      </p:pic>
      <p:pic>
        <p:nvPicPr>
          <p:cNvPr id="4" name="Picture 4"/>
          <p:cNvPicPr>
            <a:picLocks noChangeAspect="1"/>
          </p:cNvPicPr>
          <p:nvPr/>
        </p:nvPicPr>
        <p:blipFill>
          <a:blip r:embed="rId4"/>
          <a:stretch>
            <a:fillRect/>
          </a:stretch>
        </p:blipFill>
        <p:spPr>
          <a:xfrm>
            <a:off x="14045271" y="3886200"/>
            <a:ext cx="7416800" cy="6197600"/>
          </a:xfrm>
          <a:prstGeom prst="rect">
            <a:avLst/>
          </a:prstGeom>
          <a:ln>
            <a:noFill/>
            <a:prstDash val="solid"/>
          </a:ln>
        </p:spPr>
      </p:pic>
      <p:sp>
        <p:nvSpPr>
          <p:cNvPr id="5" name="AutoShape 5"/>
          <p:cNvSpPr/>
          <p:nvPr/>
        </p:nvSpPr>
        <p:spPr>
          <a:xfrm>
            <a:off x="2762250" y="10349726"/>
            <a:ext cx="5352585" cy="1447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7600" b="1" i="0" u="none" strike="noStrike">
                <a:solidFill>
                  <a:srgbClr val="1F2329"/>
                </a:solidFill>
                <a:latin typeface="Roboto"/>
                <a:ea typeface="Roboto"/>
                <a:cs typeface="Roboto"/>
                <a:sym typeface="Roboto"/>
              </a:rPr>
              <a:t>Two moons</a:t>
            </a:r>
            <a:endParaRPr lang="en-US" sz="1100"/>
          </a:p>
        </p:txBody>
      </p:sp>
      <p:sp>
        <p:nvSpPr>
          <p:cNvPr id="6" name="AutoShape 6"/>
          <p:cNvSpPr/>
          <p:nvPr/>
        </p:nvSpPr>
        <p:spPr>
          <a:xfrm>
            <a:off x="14910046" y="10349726"/>
            <a:ext cx="5687249" cy="1447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7600" b="1" i="0" u="none" strike="noStrike">
                <a:solidFill>
                  <a:srgbClr val="1F2329"/>
                </a:solidFill>
                <a:latin typeface="Roboto"/>
                <a:ea typeface="Roboto"/>
                <a:cs typeface="Roboto"/>
                <a:sym typeface="Roboto"/>
              </a:rPr>
              <a:t>Three circles</a:t>
            </a:r>
            <a:endParaRPr lang="en-US" sz="1100"/>
          </a:p>
        </p:txBody>
      </p:sp>
      <p:sp>
        <p:nvSpPr>
          <p:cNvPr id="7" name="AutoShape 7"/>
          <p:cNvSpPr/>
          <p:nvPr/>
        </p:nvSpPr>
        <p:spPr>
          <a:xfrm>
            <a:off x="629230" y="2779287"/>
            <a:ext cx="13967379"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Datasets used for evaluation during development</a:t>
            </a:r>
            <a:endParaRPr lang="en-US" sz="1100"/>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2533</TotalTime>
  <Words>634</Words>
  <Application>Microsoft Macintosh PowerPoint</Application>
  <PresentationFormat>自定义</PresentationFormat>
  <Paragraphs>153</Paragraphs>
  <Slides>21</Slides>
  <Notes>21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21</vt:i4>
      </vt:variant>
    </vt:vector>
  </HeadingPairs>
  <TitlesOfParts>
    <vt:vector size="27" baseType="lpstr">
      <vt:lpstr>Times</vt:lpstr>
      <vt:lpstr>Arial</vt:lpstr>
      <vt:lpstr>Cambria Math</vt:lpstr>
      <vt:lpstr>Roboto</vt:lpstr>
      <vt:lpstr>Office 主题​​</vt:lpstr>
      <vt:lpstr>默认主题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u3637301@connect.hku.hk</cp:lastModifiedBy>
  <cp:revision>4</cp:revision>
  <dcterms:modified xsi:type="dcterms:W3CDTF">2025-03-26T06:59:01Z</dcterms:modified>
</cp:coreProperties>
</file>